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66" r:id="rId1"/>
  </p:sldMasterIdLst>
  <p:notesMasterIdLst>
    <p:notesMasterId r:id="rId21"/>
  </p:notesMasterIdLst>
  <p:sldIdLst>
    <p:sldId id="527" r:id="rId2"/>
    <p:sldId id="752" r:id="rId3"/>
    <p:sldId id="650" r:id="rId4"/>
    <p:sldId id="674" r:id="rId5"/>
    <p:sldId id="769" r:id="rId6"/>
    <p:sldId id="672" r:id="rId7"/>
    <p:sldId id="755" r:id="rId8"/>
    <p:sldId id="784" r:id="rId9"/>
    <p:sldId id="743" r:id="rId10"/>
    <p:sldId id="754" r:id="rId11"/>
    <p:sldId id="783" r:id="rId12"/>
    <p:sldId id="756" r:id="rId13"/>
    <p:sldId id="762" r:id="rId14"/>
    <p:sldId id="735" r:id="rId15"/>
    <p:sldId id="785" r:id="rId16"/>
    <p:sldId id="778" r:id="rId17"/>
    <p:sldId id="780" r:id="rId18"/>
    <p:sldId id="761" r:id="rId19"/>
    <p:sldId id="673" r:id="rId20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ED18A8C-0092-4FE3-9458-08FAEA0AF025}">
          <p14:sldIdLst>
            <p14:sldId id="527"/>
            <p14:sldId id="752"/>
            <p14:sldId id="650"/>
            <p14:sldId id="674"/>
            <p14:sldId id="769"/>
            <p14:sldId id="672"/>
            <p14:sldId id="755"/>
            <p14:sldId id="784"/>
            <p14:sldId id="743"/>
            <p14:sldId id="754"/>
            <p14:sldId id="783"/>
            <p14:sldId id="756"/>
            <p14:sldId id="762"/>
            <p14:sldId id="735"/>
            <p14:sldId id="785"/>
            <p14:sldId id="778"/>
            <p14:sldId id="780"/>
            <p14:sldId id="761"/>
            <p14:sldId id="6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cky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0563C1"/>
    <a:srgbClr val="A1C4E8"/>
    <a:srgbClr val="9900CC"/>
    <a:srgbClr val="EC792B"/>
    <a:srgbClr val="5B9BD5"/>
    <a:srgbClr val="FFF2AE"/>
    <a:srgbClr val="FFF0A1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2846" autoAdjust="0"/>
  </p:normalViewPr>
  <p:slideViewPr>
    <p:cSldViewPr snapToGrid="0">
      <p:cViewPr varScale="1">
        <p:scale>
          <a:sx n="81" d="100"/>
          <a:sy n="81" d="100"/>
        </p:scale>
        <p:origin x="682" y="62"/>
      </p:cViewPr>
      <p:guideLst>
        <p:guide orient="horz" pos="2137"/>
        <p:guide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176"/>
    </p:cViewPr>
  </p:sorterViewPr>
  <p:notesViewPr>
    <p:cSldViewPr snapToGrid="0">
      <p:cViewPr varScale="1">
        <p:scale>
          <a:sx n="86" d="100"/>
          <a:sy n="86" d="100"/>
        </p:scale>
        <p:origin x="31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9CC3B-3C15-49B9-9C61-81873F65D4A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7B27DFA-A718-46BE-A6C0-8A2A48AF0727}">
      <dgm:prSet phldrT="[文本]" custT="1"/>
      <dgm:spPr/>
      <dgm:t>
        <a:bodyPr/>
        <a:lstStyle/>
        <a:p>
          <a:r>
            <a:rPr lang="en-US" altLang="zh-CN" sz="4000" dirty="0" smtClean="0">
              <a:latin typeface="微软雅黑" pitchFamily="34" charset="-122"/>
              <a:ea typeface="微软雅黑" pitchFamily="34" charset="-122"/>
            </a:rPr>
            <a:t>2</a:t>
          </a:r>
          <a:endParaRPr lang="zh-CN" altLang="en-US" sz="4000" dirty="0">
            <a:latin typeface="微软雅黑" pitchFamily="34" charset="-122"/>
            <a:ea typeface="微软雅黑" pitchFamily="34" charset="-122"/>
          </a:endParaRPr>
        </a:p>
      </dgm:t>
    </dgm:pt>
    <dgm:pt modelId="{64326A9E-9DBA-4E1D-AB5F-9477E63A93E9}" type="parTrans" cxnId="{B2BA21AD-9EAE-4DA5-B992-FFEF68881AFB}">
      <dgm:prSet/>
      <dgm:spPr/>
      <dgm:t>
        <a:bodyPr/>
        <a:lstStyle/>
        <a:p>
          <a:endParaRPr lang="zh-CN" altLang="en-US" sz="2800">
            <a:latin typeface="微软雅黑" pitchFamily="34" charset="-122"/>
            <a:ea typeface="微软雅黑" pitchFamily="34" charset="-122"/>
          </a:endParaRPr>
        </a:p>
      </dgm:t>
    </dgm:pt>
    <dgm:pt modelId="{06C5975C-099E-4AF3-B3FE-1080C814503E}" type="sibTrans" cxnId="{B2BA21AD-9EAE-4DA5-B992-FFEF68881AFB}">
      <dgm:prSet custT="1"/>
      <dgm:spPr/>
      <dgm:t>
        <a:bodyPr/>
        <a:lstStyle/>
        <a:p>
          <a:endParaRPr lang="zh-CN" altLang="en-US" sz="2800">
            <a:latin typeface="微软雅黑" pitchFamily="34" charset="-122"/>
            <a:ea typeface="微软雅黑" pitchFamily="34" charset="-122"/>
          </a:endParaRPr>
        </a:p>
      </dgm:t>
    </dgm:pt>
    <dgm:pt modelId="{24B58B47-63B4-4342-BC45-6F154CB26060}">
      <dgm:prSet phldrT="[文本]" custT="1"/>
      <dgm:spPr/>
      <dgm:t>
        <a:bodyPr/>
        <a:lstStyle/>
        <a:p>
          <a:r>
            <a:rPr lang="zh-CN" altLang="en-US" sz="20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成员单位账号、密码统一在</a:t>
          </a:r>
          <a:r>
            <a:rPr lang="zh-CN" altLang="en-US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广东省统一身份认证平台</a:t>
          </a:r>
          <a:r>
            <a:rPr lang="zh-CN" altLang="en-US" sz="20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注册。</a:t>
          </a:r>
          <a:endParaRPr lang="zh-CN" altLang="en-US" sz="2000" b="0" dirty="0">
            <a:latin typeface="微软雅黑" pitchFamily="34" charset="-122"/>
            <a:ea typeface="微软雅黑" pitchFamily="34" charset="-122"/>
          </a:endParaRPr>
        </a:p>
      </dgm:t>
    </dgm:pt>
    <dgm:pt modelId="{2B93F628-13B6-40F2-90A1-C256BBDCAD79}" type="parTrans" cxnId="{E7A22383-0AFC-48DA-B2A8-2E21185DC183}">
      <dgm:prSet/>
      <dgm:spPr/>
      <dgm:t>
        <a:bodyPr/>
        <a:lstStyle/>
        <a:p>
          <a:endParaRPr lang="zh-CN" altLang="en-US"/>
        </a:p>
      </dgm:t>
    </dgm:pt>
    <dgm:pt modelId="{E0A872CC-8830-47FC-8F02-35AF8EDD1DB8}" type="sibTrans" cxnId="{E7A22383-0AFC-48DA-B2A8-2E21185DC183}">
      <dgm:prSet/>
      <dgm:spPr/>
      <dgm:t>
        <a:bodyPr/>
        <a:lstStyle/>
        <a:p>
          <a:endParaRPr lang="zh-CN" altLang="en-US"/>
        </a:p>
      </dgm:t>
    </dgm:pt>
    <dgm:pt modelId="{99BE29C9-6580-4DF0-9C48-D0319ADAC6B3}">
      <dgm:prSet phldrT="[文本]" custT="1"/>
      <dgm:spPr/>
      <dgm:t>
        <a:bodyPr/>
        <a:lstStyle/>
        <a:p>
          <a:pPr marL="230400" marR="0" indent="-2304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0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已有账号的成员单位，可直接登陆系统。</a:t>
          </a:r>
          <a:endParaRPr lang="zh-CN" altLang="en-US" sz="2000" b="1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51916627-7E20-4295-9A86-AB06AE393889}" type="parTrans" cxnId="{97CA7C61-D227-4501-BB7A-EEEF73692F96}">
      <dgm:prSet/>
      <dgm:spPr/>
      <dgm:t>
        <a:bodyPr/>
        <a:lstStyle/>
        <a:p>
          <a:endParaRPr lang="zh-CN" altLang="en-US"/>
        </a:p>
      </dgm:t>
    </dgm:pt>
    <dgm:pt modelId="{75ADEDAF-CA71-49F8-B4BE-B736CF40DB1B}" type="sibTrans" cxnId="{97CA7C61-D227-4501-BB7A-EEEF73692F96}">
      <dgm:prSet/>
      <dgm:spPr/>
      <dgm:t>
        <a:bodyPr/>
        <a:lstStyle/>
        <a:p>
          <a:endParaRPr lang="zh-CN" altLang="en-US"/>
        </a:p>
      </dgm:t>
    </dgm:pt>
    <dgm:pt modelId="{284B8D5B-1858-406C-A97A-526668F4E30D}">
      <dgm:prSet phldrT="[文本]" custT="1"/>
      <dgm:spPr/>
      <dgm:t>
        <a:bodyPr/>
        <a:lstStyle/>
        <a:p>
          <a:r>
            <a:rPr lang="en-US" altLang="zh-CN" sz="4000" dirty="0" smtClean="0">
              <a:latin typeface="微软雅黑" pitchFamily="34" charset="-122"/>
              <a:ea typeface="微软雅黑" pitchFamily="34" charset="-122"/>
            </a:rPr>
            <a:t>1</a:t>
          </a:r>
          <a:endParaRPr lang="zh-CN" altLang="en-US" sz="4000" dirty="0">
            <a:latin typeface="微软雅黑" pitchFamily="34" charset="-122"/>
            <a:ea typeface="微软雅黑" pitchFamily="34" charset="-122"/>
          </a:endParaRPr>
        </a:p>
      </dgm:t>
    </dgm:pt>
    <dgm:pt modelId="{6F1BE973-5E60-4E97-9D0C-CE6B3C6AB4F6}" type="sibTrans" cxnId="{DA4AC13D-11C7-4C3A-B3AC-14403942E868}">
      <dgm:prSet custT="1"/>
      <dgm:spPr/>
      <dgm:t>
        <a:bodyPr/>
        <a:lstStyle/>
        <a:p>
          <a:endParaRPr lang="zh-CN" altLang="en-US" sz="2800">
            <a:latin typeface="微软雅黑" pitchFamily="34" charset="-122"/>
            <a:ea typeface="微软雅黑" pitchFamily="34" charset="-122"/>
          </a:endParaRPr>
        </a:p>
      </dgm:t>
    </dgm:pt>
    <dgm:pt modelId="{2188C545-ED26-4B8E-AFA6-A9350F86E85B}" type="parTrans" cxnId="{DA4AC13D-11C7-4C3A-B3AC-14403942E868}">
      <dgm:prSet/>
      <dgm:spPr/>
      <dgm:t>
        <a:bodyPr/>
        <a:lstStyle/>
        <a:p>
          <a:endParaRPr lang="zh-CN" altLang="en-US" sz="2800">
            <a:latin typeface="微软雅黑" pitchFamily="34" charset="-122"/>
            <a:ea typeface="微软雅黑" pitchFamily="34" charset="-122"/>
          </a:endParaRPr>
        </a:p>
      </dgm:t>
    </dgm:pt>
    <dgm:pt modelId="{147B0D2B-8304-42DD-89A0-2F1D85014529}" type="pres">
      <dgm:prSet presAssocID="{1AF9CC3B-3C15-49B9-9C61-81873F65D4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12C871A-5950-461F-A907-1C8542B9D7DD}" type="pres">
      <dgm:prSet presAssocID="{284B8D5B-1858-406C-A97A-526668F4E30D}" presName="composite" presStyleCnt="0"/>
      <dgm:spPr/>
    </dgm:pt>
    <dgm:pt modelId="{68803307-D1F8-4DD6-A232-EDEB0BF6E4D3}" type="pres">
      <dgm:prSet presAssocID="{284B8D5B-1858-406C-A97A-526668F4E30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4046FA-0D7F-4C30-A6E3-E548340B82A7}" type="pres">
      <dgm:prSet presAssocID="{284B8D5B-1858-406C-A97A-526668F4E30D}" presName="descendantText" presStyleLbl="alignAcc1" presStyleIdx="0" presStyleCnt="2" custScaleY="1086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F0165C-FF75-4423-A4AE-9E8BE08C1A15}" type="pres">
      <dgm:prSet presAssocID="{6F1BE973-5E60-4E97-9D0C-CE6B3C6AB4F6}" presName="sp" presStyleCnt="0"/>
      <dgm:spPr/>
    </dgm:pt>
    <dgm:pt modelId="{CB2475D9-7927-4FF8-98CB-C74FFDA698CC}" type="pres">
      <dgm:prSet presAssocID="{37B27DFA-A718-46BE-A6C0-8A2A48AF0727}" presName="composite" presStyleCnt="0"/>
      <dgm:spPr/>
    </dgm:pt>
    <dgm:pt modelId="{1BE36164-E4D6-481B-A568-B3A2E0A57B50}" type="pres">
      <dgm:prSet presAssocID="{37B27DFA-A718-46BE-A6C0-8A2A48AF072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7478F8-232E-43A5-AA9A-B1935F283947}" type="pres">
      <dgm:prSet presAssocID="{37B27DFA-A718-46BE-A6C0-8A2A48AF0727}" presName="descendantText" presStyleLbl="alignAcc1" presStyleIdx="1" presStyleCnt="2" custScaleY="1088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53D21FA-255F-4FE2-A8F3-8C8F3E91E7D4}" type="presOf" srcId="{99BE29C9-6580-4DF0-9C48-D0319ADAC6B3}" destId="{857478F8-232E-43A5-AA9A-B1935F283947}" srcOrd="0" destOrd="0" presId="urn:microsoft.com/office/officeart/2005/8/layout/chevron2"/>
    <dgm:cxn modelId="{8C6118CE-5328-4AC0-B0A0-3723723E4271}" type="presOf" srcId="{284B8D5B-1858-406C-A97A-526668F4E30D}" destId="{68803307-D1F8-4DD6-A232-EDEB0BF6E4D3}" srcOrd="0" destOrd="0" presId="urn:microsoft.com/office/officeart/2005/8/layout/chevron2"/>
    <dgm:cxn modelId="{97CA7C61-D227-4501-BB7A-EEEF73692F96}" srcId="{37B27DFA-A718-46BE-A6C0-8A2A48AF0727}" destId="{99BE29C9-6580-4DF0-9C48-D0319ADAC6B3}" srcOrd="0" destOrd="0" parTransId="{51916627-7E20-4295-9A86-AB06AE393889}" sibTransId="{75ADEDAF-CA71-49F8-B4BE-B736CF40DB1B}"/>
    <dgm:cxn modelId="{B2BA21AD-9EAE-4DA5-B992-FFEF68881AFB}" srcId="{1AF9CC3B-3C15-49B9-9C61-81873F65D4A5}" destId="{37B27DFA-A718-46BE-A6C0-8A2A48AF0727}" srcOrd="1" destOrd="0" parTransId="{64326A9E-9DBA-4E1D-AB5F-9477E63A93E9}" sibTransId="{06C5975C-099E-4AF3-B3FE-1080C814503E}"/>
    <dgm:cxn modelId="{0673B390-A22F-4913-BA2E-EB5E75274C49}" type="presOf" srcId="{37B27DFA-A718-46BE-A6C0-8A2A48AF0727}" destId="{1BE36164-E4D6-481B-A568-B3A2E0A57B50}" srcOrd="0" destOrd="0" presId="urn:microsoft.com/office/officeart/2005/8/layout/chevron2"/>
    <dgm:cxn modelId="{AB0BA9ED-ABFB-4F05-B298-6A6A62F49DE9}" type="presOf" srcId="{1AF9CC3B-3C15-49B9-9C61-81873F65D4A5}" destId="{147B0D2B-8304-42DD-89A0-2F1D85014529}" srcOrd="0" destOrd="0" presId="urn:microsoft.com/office/officeart/2005/8/layout/chevron2"/>
    <dgm:cxn modelId="{E7A22383-0AFC-48DA-B2A8-2E21185DC183}" srcId="{284B8D5B-1858-406C-A97A-526668F4E30D}" destId="{24B58B47-63B4-4342-BC45-6F154CB26060}" srcOrd="0" destOrd="0" parTransId="{2B93F628-13B6-40F2-90A1-C256BBDCAD79}" sibTransId="{E0A872CC-8830-47FC-8F02-35AF8EDD1DB8}"/>
    <dgm:cxn modelId="{A8C2C3D8-58B1-4949-B54B-2BD7C8E27996}" type="presOf" srcId="{24B58B47-63B4-4342-BC45-6F154CB26060}" destId="{954046FA-0D7F-4C30-A6E3-E548340B82A7}" srcOrd="0" destOrd="0" presId="urn:microsoft.com/office/officeart/2005/8/layout/chevron2"/>
    <dgm:cxn modelId="{DA4AC13D-11C7-4C3A-B3AC-14403942E868}" srcId="{1AF9CC3B-3C15-49B9-9C61-81873F65D4A5}" destId="{284B8D5B-1858-406C-A97A-526668F4E30D}" srcOrd="0" destOrd="0" parTransId="{2188C545-ED26-4B8E-AFA6-A9350F86E85B}" sibTransId="{6F1BE973-5E60-4E97-9D0C-CE6B3C6AB4F6}"/>
    <dgm:cxn modelId="{3F57B3CF-233A-4241-92C1-C79C50344B4C}" type="presParOf" srcId="{147B0D2B-8304-42DD-89A0-2F1D85014529}" destId="{512C871A-5950-461F-A907-1C8542B9D7DD}" srcOrd="0" destOrd="0" presId="urn:microsoft.com/office/officeart/2005/8/layout/chevron2"/>
    <dgm:cxn modelId="{2E6A2AC0-C039-443D-85D1-6EF8B58A79AF}" type="presParOf" srcId="{512C871A-5950-461F-A907-1C8542B9D7DD}" destId="{68803307-D1F8-4DD6-A232-EDEB0BF6E4D3}" srcOrd="0" destOrd="0" presId="urn:microsoft.com/office/officeart/2005/8/layout/chevron2"/>
    <dgm:cxn modelId="{F5E75E3F-9A2E-44F4-9125-F5EB6D36AE12}" type="presParOf" srcId="{512C871A-5950-461F-A907-1C8542B9D7DD}" destId="{954046FA-0D7F-4C30-A6E3-E548340B82A7}" srcOrd="1" destOrd="0" presId="urn:microsoft.com/office/officeart/2005/8/layout/chevron2"/>
    <dgm:cxn modelId="{0D6636EB-8D9F-4FF5-A0BB-6F199B7A84AE}" type="presParOf" srcId="{147B0D2B-8304-42DD-89A0-2F1D85014529}" destId="{77F0165C-FF75-4423-A4AE-9E8BE08C1A15}" srcOrd="1" destOrd="0" presId="urn:microsoft.com/office/officeart/2005/8/layout/chevron2"/>
    <dgm:cxn modelId="{E494284A-1D76-4C3E-B08D-5F8CA1535BBC}" type="presParOf" srcId="{147B0D2B-8304-42DD-89A0-2F1D85014529}" destId="{CB2475D9-7927-4FF8-98CB-C74FFDA698CC}" srcOrd="2" destOrd="0" presId="urn:microsoft.com/office/officeart/2005/8/layout/chevron2"/>
    <dgm:cxn modelId="{BC8C33B8-869F-4B65-BFF2-ED6E44125CEA}" type="presParOf" srcId="{CB2475D9-7927-4FF8-98CB-C74FFDA698CC}" destId="{1BE36164-E4D6-481B-A568-B3A2E0A57B50}" srcOrd="0" destOrd="0" presId="urn:microsoft.com/office/officeart/2005/8/layout/chevron2"/>
    <dgm:cxn modelId="{ECCAF3F0-EBCB-431E-90E4-A04415593989}" type="presParOf" srcId="{CB2475D9-7927-4FF8-98CB-C74FFDA698CC}" destId="{857478F8-232E-43A5-AA9A-B1935F2839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03307-D1F8-4DD6-A232-EDEB0BF6E4D3}">
      <dsp:nvSpPr>
        <dsp:cNvPr id="0" name=""/>
        <dsp:cNvSpPr/>
      </dsp:nvSpPr>
      <dsp:spPr>
        <a:xfrm rot="5400000">
          <a:off x="-338144" y="409179"/>
          <a:ext cx="2254295" cy="15780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 smtClean="0">
              <a:latin typeface="微软雅黑" pitchFamily="34" charset="-122"/>
              <a:ea typeface="微软雅黑" pitchFamily="34" charset="-122"/>
            </a:rPr>
            <a:t>1</a:t>
          </a:r>
          <a:endParaRPr lang="zh-CN" altLang="en-US" sz="40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1" y="860037"/>
        <a:ext cx="1578006" cy="676289"/>
      </dsp:txXfrm>
    </dsp:sp>
    <dsp:sp modelId="{954046FA-0D7F-4C30-A6E3-E548340B82A7}">
      <dsp:nvSpPr>
        <dsp:cNvPr id="0" name=""/>
        <dsp:cNvSpPr/>
      </dsp:nvSpPr>
      <dsp:spPr>
        <a:xfrm rot="5400000">
          <a:off x="3614583" y="-2028904"/>
          <a:ext cx="1592789" cy="5665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成员单位账号、密码统一在</a:t>
          </a:r>
          <a:r>
            <a:rPr lang="zh-CN" altLang="en-US" sz="2000" b="1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广东省统一身份认证平台</a:t>
          </a:r>
          <a:r>
            <a:rPr lang="zh-CN" altLang="en-US" sz="20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注册。</a:t>
          </a:r>
          <a:endParaRPr lang="zh-CN" altLang="en-US" sz="2000" b="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1578007" y="85426"/>
        <a:ext cx="5588188" cy="1437281"/>
      </dsp:txXfrm>
    </dsp:sp>
    <dsp:sp modelId="{1BE36164-E4D6-481B-A568-B3A2E0A57B50}">
      <dsp:nvSpPr>
        <dsp:cNvPr id="0" name=""/>
        <dsp:cNvSpPr/>
      </dsp:nvSpPr>
      <dsp:spPr>
        <a:xfrm rot="5400000">
          <a:off x="-338144" y="2452417"/>
          <a:ext cx="2254295" cy="15780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 smtClean="0">
              <a:latin typeface="微软雅黑" pitchFamily="34" charset="-122"/>
              <a:ea typeface="微软雅黑" pitchFamily="34" charset="-122"/>
            </a:rPr>
            <a:t>2</a:t>
          </a:r>
          <a:endParaRPr lang="zh-CN" altLang="en-US" sz="40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1" y="2903275"/>
        <a:ext cx="1578006" cy="676289"/>
      </dsp:txXfrm>
    </dsp:sp>
    <dsp:sp modelId="{857478F8-232E-43A5-AA9A-B1935F283947}">
      <dsp:nvSpPr>
        <dsp:cNvPr id="0" name=""/>
        <dsp:cNvSpPr/>
      </dsp:nvSpPr>
      <dsp:spPr>
        <a:xfrm rot="5400000">
          <a:off x="3613448" y="13948"/>
          <a:ext cx="1595058" cy="5665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30400" marR="0" lvl="1" indent="-2304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CN" altLang="en-US" sz="20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已有账号的成员单位，可直接登陆系统。</a:t>
          </a:r>
          <a:endParaRPr lang="zh-CN" altLang="en-US" sz="2000" b="1" kern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sp:txBody>
      <dsp:txXfrm rot="-5400000">
        <a:off x="1578006" y="2127254"/>
        <a:ext cx="5588078" cy="1439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kumimoji="0" sz="1200"/>
            </a:lvl1pPr>
          </a:lstStyle>
          <a:p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kumimoji="0" sz="1200"/>
            </a:lvl1pPr>
          </a:lstStyle>
          <a:p>
            <a:endParaRPr lang="en-US" altLang="en-US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kumimoji="0" sz="1200"/>
            </a:lvl1pPr>
          </a:lstStyle>
          <a:p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0" sz="1200"/>
            </a:lvl1pPr>
          </a:lstStyle>
          <a:p>
            <a:fld id="{29ADC7E4-2906-485B-A88B-DCC59E4F04E5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0840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C7E4-2906-485B-A88B-DCC59E4F04E5}" type="slidenum">
              <a:rPr lang="en-US" altLang="zh-CN" smtClean="0"/>
              <a:pPr/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2592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C7E4-2906-485B-A88B-DCC59E4F04E5}" type="slidenum">
              <a:rPr lang="en-US" altLang="zh-CN" smtClean="0"/>
              <a:pPr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2118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C7E4-2906-485B-A88B-DCC59E4F04E5}" type="slidenum">
              <a:rPr lang="en-US" altLang="zh-CN" smtClean="0"/>
              <a:pPr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9611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C7E4-2906-485B-A88B-DCC59E4F04E5}" type="slidenum">
              <a:rPr lang="en-US" altLang="zh-CN" smtClean="0"/>
              <a:pPr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152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9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3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9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95676"/>
            <a:ext cx="12192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61" y="5732186"/>
            <a:ext cx="3010995" cy="77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9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0800" y="156640"/>
            <a:ext cx="10826749" cy="641350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kumimoji="1"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242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0800" y="156640"/>
            <a:ext cx="10826749" cy="641350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kumimoji="1"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3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0800" y="156640"/>
            <a:ext cx="10826749" cy="641350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kumimoji="1"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160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0800" y="156640"/>
            <a:ext cx="10826749" cy="641350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kumimoji="1"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228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0800" y="156640"/>
            <a:ext cx="10826749" cy="641350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kumimoji="1"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366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0800" y="156640"/>
            <a:ext cx="10826749" cy="641350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kumimoji="1"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310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0800" y="156640"/>
            <a:ext cx="10826749" cy="641350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kumimoji="1"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829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71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0800" y="156640"/>
            <a:ext cx="10826749" cy="641350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kumimoji="1"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819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0800" y="156640"/>
            <a:ext cx="10826749" cy="641350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kumimoji="1"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18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0800" y="156640"/>
            <a:ext cx="10826749" cy="641350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kumimoji="1"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7863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0800" y="156640"/>
            <a:ext cx="10826749" cy="641350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kumimoji="1"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419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0800" y="156640"/>
            <a:ext cx="10826749" cy="641350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kumimoji="1"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848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0800" y="156640"/>
            <a:ext cx="10826749" cy="641350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kumimoji="1"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299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pic>
        <p:nvPicPr>
          <p:cNvPr id="5" name="图片 4" descr="齐明PPT稿件元素3-2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644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50800" y="188913"/>
            <a:ext cx="10826749" cy="64135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pic>
        <p:nvPicPr>
          <p:cNvPr id="5" name="图片 4" descr="齐明PPT稿件元素3-2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pic>
        <p:nvPicPr>
          <p:cNvPr id="5" name="图片 4" descr="齐明PPT稿件元素3-2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pic>
        <p:nvPicPr>
          <p:cNvPr id="5" name="图片 4" descr="齐明PPT稿件元素3-2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02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齐明PPT稿件元素4-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pic>
        <p:nvPicPr>
          <p:cNvPr id="5" name="图片 4" descr="齐明PPT稿件元素3-2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6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9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3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7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9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2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8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9" r:id="rId22"/>
    <p:sldLayoutId id="2147483690" r:id="rId23"/>
    <p:sldLayoutId id="2147483693" r:id="rId24"/>
    <p:sldLayoutId id="2147483704" r:id="rId25"/>
    <p:sldLayoutId id="2147483660" r:id="rId26"/>
    <p:sldLayoutId id="2147483661" r:id="rId27"/>
    <p:sldLayoutId id="2147483662" r:id="rId28"/>
    <p:sldLayoutId id="2147483663" r:id="rId29"/>
    <p:sldLayoutId id="2147483664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nline.gzcc.gov.cn/goweb/?sx=hyz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online.gzcc.gov.cn/goweb/?sx=hyz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91554" y="1383324"/>
            <a:ext cx="8128000" cy="280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BB8D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5B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kumimoji="0" lang="zh-CN" altLang="zh-CN" sz="3200" b="1" dirty="0">
                <a:latin typeface="微软雅黑" pitchFamily="34" charset="-122"/>
                <a:ea typeface="微软雅黑" pitchFamily="34" charset="-122"/>
              </a:rPr>
              <a:t>广州</a:t>
            </a:r>
            <a:r>
              <a:rPr kumimoji="0" lang="zh-CN" altLang="en-US" sz="3200" b="1" dirty="0">
                <a:latin typeface="微软雅黑" pitchFamily="34" charset="-122"/>
                <a:ea typeface="微软雅黑" pitchFamily="34" charset="-122"/>
              </a:rPr>
              <a:t>市建筑业行业自律</a:t>
            </a:r>
            <a:r>
              <a:rPr kumimoji="0" lang="zh-CN" altLang="en-US" sz="3200" b="1" dirty="0" smtClean="0">
                <a:latin typeface="微软雅黑" pitchFamily="34" charset="-122"/>
                <a:ea typeface="微软雅黑" pitchFamily="34" charset="-122"/>
              </a:rPr>
              <a:t>管理系统</a:t>
            </a:r>
            <a:endParaRPr kumimoji="0" lang="en-US" altLang="zh-CN" sz="32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endParaRPr kumimoji="0" lang="en-US" altLang="zh-CN" sz="4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0" lang="zh-CN" altLang="en-US" sz="4400" b="1" dirty="0" smtClean="0">
                <a:latin typeface="微软雅黑" pitchFamily="34" charset="-122"/>
                <a:ea typeface="微软雅黑" pitchFamily="34" charset="-122"/>
              </a:rPr>
              <a:t>成员</a:t>
            </a:r>
            <a:r>
              <a:rPr kumimoji="0" lang="zh-CN" altLang="en-US" sz="4400" b="1" dirty="0">
                <a:latin typeface="微软雅黑" pitchFamily="34" charset="-122"/>
                <a:ea typeface="微软雅黑" pitchFamily="34" charset="-122"/>
              </a:rPr>
              <a:t>单位</a:t>
            </a:r>
            <a:r>
              <a:rPr kumimoji="0" lang="zh-CN" altLang="zh-CN" sz="4400" b="1" dirty="0" smtClean="0">
                <a:latin typeface="微软雅黑" pitchFamily="34" charset="-122"/>
                <a:ea typeface="微软雅黑" pitchFamily="34" charset="-122"/>
              </a:rPr>
              <a:t>操作</a:t>
            </a:r>
            <a:r>
              <a:rPr kumimoji="0" lang="zh-CN" altLang="zh-CN" sz="4400" b="1" dirty="0">
                <a:latin typeface="微软雅黑" pitchFamily="34" charset="-122"/>
                <a:ea typeface="微软雅黑" pitchFamily="34" charset="-122"/>
              </a:rPr>
              <a:t>指引</a:t>
            </a:r>
          </a:p>
          <a:p>
            <a:pPr lvl="0" algn="ctr">
              <a:lnSpc>
                <a:spcPct val="150000"/>
              </a:lnSpc>
            </a:pPr>
            <a:endParaRPr kumimoji="0" lang="zh-CN" altLang="de-DE" sz="2000" kern="0" dirty="0"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31950" y="1395167"/>
            <a:ext cx="1157288" cy="448311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成员单位功能</a:t>
            </a:r>
            <a:endParaRPr lang="zh-CN" altLang="zh-CN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六边形 57"/>
          <p:cNvSpPr>
            <a:spLocks noChangeArrowheads="1"/>
          </p:cNvSpPr>
          <p:nvPr/>
        </p:nvSpPr>
        <p:spPr bwMode="auto">
          <a:xfrm>
            <a:off x="5926884" y="1796698"/>
            <a:ext cx="1728681" cy="1489077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" name="矩形 58"/>
          <p:cNvSpPr>
            <a:spLocks noChangeArrowheads="1"/>
          </p:cNvSpPr>
          <p:nvPr/>
        </p:nvSpPr>
        <p:spPr bwMode="auto">
          <a:xfrm>
            <a:off x="5887142" y="2318354"/>
            <a:ext cx="1808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企业首页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" name="六边形 8"/>
          <p:cNvSpPr>
            <a:spLocks noChangeArrowheads="1"/>
          </p:cNvSpPr>
          <p:nvPr/>
        </p:nvSpPr>
        <p:spPr bwMode="auto">
          <a:xfrm>
            <a:off x="5022800" y="3410179"/>
            <a:ext cx="1728683" cy="1490662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3B79C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950799" y="3936553"/>
            <a:ext cx="18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企业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信息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维护</a:t>
            </a:r>
            <a:endParaRPr lang="zh-CN" altLang="en-US" dirty="0"/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22548" y="156640"/>
            <a:ext cx="9709614" cy="641350"/>
          </a:xfrm>
        </p:spPr>
        <p:txBody>
          <a:bodyPr/>
          <a:lstStyle/>
          <a:p>
            <a:r>
              <a:rPr lang="zh-CN" altLang="en-US" dirty="0"/>
              <a:t>协会</a:t>
            </a:r>
            <a:r>
              <a:rPr lang="zh-CN" altLang="en-US" dirty="0" smtClean="0"/>
              <a:t>单位功能</a:t>
            </a:r>
            <a:endParaRPr lang="zh-CN" altLang="en-US" dirty="0"/>
          </a:p>
        </p:txBody>
      </p:sp>
      <p:sp>
        <p:nvSpPr>
          <p:cNvPr id="14" name="六边形 57"/>
          <p:cNvSpPr>
            <a:spLocks noChangeArrowheads="1"/>
          </p:cNvSpPr>
          <p:nvPr/>
        </p:nvSpPr>
        <p:spPr bwMode="auto">
          <a:xfrm>
            <a:off x="6992517" y="3410179"/>
            <a:ext cx="1728681" cy="1489077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" name="矩形 58"/>
          <p:cNvSpPr>
            <a:spLocks noChangeArrowheads="1"/>
          </p:cNvSpPr>
          <p:nvPr/>
        </p:nvSpPr>
        <p:spPr bwMode="auto">
          <a:xfrm>
            <a:off x="6952775" y="3931835"/>
            <a:ext cx="1808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上报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企业</a:t>
            </a:r>
            <a:r>
              <a:rPr lang="zh-CN" altLang="en-US" dirty="0"/>
              <a:t>首页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990"/>
            <a:ext cx="12192000" cy="59499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8173834" y="4288904"/>
            <a:ext cx="3824530" cy="893034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右侧为当前季度产值排名情况，列表仅列出所涉及的行业领域的成员单位产值排名情况。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9826" y="4423503"/>
            <a:ext cx="2695890" cy="46046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点击菜单栏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协会首页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 sz="3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720" y="1695010"/>
            <a:ext cx="1574276" cy="29392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5"/>
          <p:cNvCxnSpPr>
            <a:stCxn id="6" idx="2"/>
            <a:endCxn id="5" idx="0"/>
          </p:cNvCxnSpPr>
          <p:nvPr/>
        </p:nvCxnSpPr>
        <p:spPr>
          <a:xfrm rot="16200000" flipH="1">
            <a:off x="298028" y="2553760"/>
            <a:ext cx="2434572" cy="1304913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 flipV="1">
            <a:off x="8508744" y="1280160"/>
            <a:ext cx="3683256" cy="144152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79086" y="1368446"/>
            <a:ext cx="6664238" cy="165571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827692" y="4493068"/>
            <a:ext cx="3647188" cy="842725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列表默认列表当前季度需要上报的行业经营数据待办事项。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肘形连接符 10"/>
          <p:cNvCxnSpPr>
            <a:endCxn id="10" idx="0"/>
          </p:cNvCxnSpPr>
          <p:nvPr/>
        </p:nvCxnSpPr>
        <p:spPr>
          <a:xfrm rot="16200000" flipH="1">
            <a:off x="4550047" y="3391829"/>
            <a:ext cx="1468908" cy="73357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肘形连接符 11"/>
          <p:cNvCxnSpPr>
            <a:stCxn id="8" idx="0"/>
            <a:endCxn id="4" idx="0"/>
          </p:cNvCxnSpPr>
          <p:nvPr/>
        </p:nvCxnSpPr>
        <p:spPr>
          <a:xfrm rot="5400000">
            <a:off x="9434626" y="3373158"/>
            <a:ext cx="1567220" cy="26427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5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9" y="731177"/>
            <a:ext cx="11824355" cy="61167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947" y="211439"/>
            <a:ext cx="10826749" cy="641350"/>
          </a:xfrm>
        </p:spPr>
        <p:txBody>
          <a:bodyPr/>
          <a:lstStyle/>
          <a:p>
            <a:r>
              <a:rPr lang="zh-CN" altLang="en-US" dirty="0"/>
              <a:t>企业</a:t>
            </a:r>
            <a:r>
              <a:rPr lang="zh-CN" altLang="en-US" dirty="0" smtClean="0"/>
              <a:t>信息维护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3592854" y="4418790"/>
            <a:ext cx="4104933" cy="822514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必须选择单位所涉及的“行业领域”类型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20511" y="4418789"/>
            <a:ext cx="2695890" cy="50671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点击菜单栏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企业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信息维护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0511" y="1843928"/>
            <a:ext cx="1225485" cy="22996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5"/>
          <p:cNvCxnSpPr>
            <a:stCxn id="9" idx="2"/>
            <a:endCxn id="7" idx="0"/>
          </p:cNvCxnSpPr>
          <p:nvPr/>
        </p:nvCxnSpPr>
        <p:spPr>
          <a:xfrm rot="16200000" flipH="1">
            <a:off x="128409" y="2878742"/>
            <a:ext cx="2344892" cy="73520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 flipV="1">
            <a:off x="2007778" y="2214465"/>
            <a:ext cx="4619266" cy="28185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284642" y="1461155"/>
            <a:ext cx="707011" cy="230831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8126893" y="3983277"/>
            <a:ext cx="3647188" cy="68887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“新增”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进入选择所属协会页面、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选择关联所属协会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，保存即可。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肘形连接符 19"/>
          <p:cNvCxnSpPr>
            <a:stCxn id="17" idx="1"/>
            <a:endCxn id="18" idx="0"/>
          </p:cNvCxnSpPr>
          <p:nvPr/>
        </p:nvCxnSpPr>
        <p:spPr>
          <a:xfrm rot="10800000" flipV="1">
            <a:off x="9950488" y="1576571"/>
            <a:ext cx="334155" cy="240670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16" idx="0"/>
            <a:endCxn id="8" idx="0"/>
          </p:cNvCxnSpPr>
          <p:nvPr/>
        </p:nvCxnSpPr>
        <p:spPr>
          <a:xfrm rot="16200000" flipH="1">
            <a:off x="4020131" y="2793600"/>
            <a:ext cx="1922470" cy="132791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450825" y="1461154"/>
            <a:ext cx="415498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新增</a:t>
            </a:r>
            <a:endParaRPr lang="zh-CN" altLang="en-US" sz="9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047964" y="2852202"/>
            <a:ext cx="2695890" cy="81458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界面标“*”为数据必填项，请务必正确填写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6" grpId="0" animBg="1"/>
      <p:bldP spid="17" grpId="0" animBg="1"/>
      <p:bldP spid="18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企业信息维护说明</a:t>
            </a:r>
            <a:endParaRPr lang="zh-CN" altLang="en-US" dirty="0"/>
          </a:p>
        </p:txBody>
      </p:sp>
      <p:sp>
        <p:nvSpPr>
          <p:cNvPr id="4" name="任意多边形 3"/>
          <p:cNvSpPr/>
          <p:nvPr/>
        </p:nvSpPr>
        <p:spPr>
          <a:xfrm>
            <a:off x="1131134" y="1359837"/>
            <a:ext cx="9946415" cy="3372419"/>
          </a:xfrm>
          <a:custGeom>
            <a:avLst/>
            <a:gdLst>
              <a:gd name="connsiteX0" fmla="*/ 0 w 8372169"/>
              <a:gd name="connsiteY0" fmla="*/ 0 h 1108800"/>
              <a:gd name="connsiteX1" fmla="*/ 8372169 w 8372169"/>
              <a:gd name="connsiteY1" fmla="*/ 0 h 1108800"/>
              <a:gd name="connsiteX2" fmla="*/ 8372169 w 8372169"/>
              <a:gd name="connsiteY2" fmla="*/ 1108800 h 1108800"/>
              <a:gd name="connsiteX3" fmla="*/ 0 w 8372169"/>
              <a:gd name="connsiteY3" fmla="*/ 1108800 h 1108800"/>
              <a:gd name="connsiteX4" fmla="*/ 0 w 8372169"/>
              <a:gd name="connsiteY4" fmla="*/ 0 h 11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2169" h="1108800">
                <a:moveTo>
                  <a:pt x="0" y="0"/>
                </a:moveTo>
                <a:lnTo>
                  <a:pt x="8372169" y="0"/>
                </a:lnTo>
                <a:lnTo>
                  <a:pt x="8372169" y="1108800"/>
                </a:lnTo>
                <a:lnTo>
                  <a:pt x="0" y="11088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5B9BD5"/>
            </a:solidFill>
          </a:ln>
        </p:spPr>
        <p:style>
          <a:lnRef idx="2">
            <a:schemeClr val="accent4">
              <a:hueOff val="-2232385"/>
              <a:satOff val="13449"/>
              <a:lumOff val="107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9773" tIns="458216" rIns="649773" bIns="99568" numCol="1" spcCol="127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sz="8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初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次进入系统，单位请优先完善企业信息、资质信息、人员等信息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单位选择所属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协会，同时可关联多个协会。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单位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所涉及的“行业领域”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务必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准确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填写，否则将影响数据统计。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注意界面标“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*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”的数据必填项。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838226" y="1035117"/>
            <a:ext cx="2726446" cy="649440"/>
          </a:xfrm>
          <a:custGeom>
            <a:avLst/>
            <a:gdLst>
              <a:gd name="connsiteX0" fmla="*/ 0 w 5860518"/>
              <a:gd name="connsiteY0" fmla="*/ 108242 h 649440"/>
              <a:gd name="connsiteX1" fmla="*/ 108242 w 5860518"/>
              <a:gd name="connsiteY1" fmla="*/ 0 h 649440"/>
              <a:gd name="connsiteX2" fmla="*/ 5752276 w 5860518"/>
              <a:gd name="connsiteY2" fmla="*/ 0 h 649440"/>
              <a:gd name="connsiteX3" fmla="*/ 5860518 w 5860518"/>
              <a:gd name="connsiteY3" fmla="*/ 108242 h 649440"/>
              <a:gd name="connsiteX4" fmla="*/ 5860518 w 5860518"/>
              <a:gd name="connsiteY4" fmla="*/ 541198 h 649440"/>
              <a:gd name="connsiteX5" fmla="*/ 5752276 w 5860518"/>
              <a:gd name="connsiteY5" fmla="*/ 649440 h 649440"/>
              <a:gd name="connsiteX6" fmla="*/ 108242 w 5860518"/>
              <a:gd name="connsiteY6" fmla="*/ 649440 h 649440"/>
              <a:gd name="connsiteX7" fmla="*/ 0 w 5860518"/>
              <a:gd name="connsiteY7" fmla="*/ 541198 h 649440"/>
              <a:gd name="connsiteX8" fmla="*/ 0 w 5860518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0518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5752276" y="0"/>
                </a:lnTo>
                <a:cubicBezTo>
                  <a:pt x="5812056" y="0"/>
                  <a:pt x="5860518" y="48462"/>
                  <a:pt x="5860518" y="108242"/>
                </a:cubicBezTo>
                <a:lnTo>
                  <a:pt x="5860518" y="541198"/>
                </a:lnTo>
                <a:cubicBezTo>
                  <a:pt x="5860518" y="600978"/>
                  <a:pt x="5812056" y="649440"/>
                  <a:pt x="5752276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solidFill>
            <a:srgbClr val="5B9B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217" tIns="31703" rIns="253217" bIns="31703" numCol="1" spcCol="1270" anchor="ctr" anchorCtr="0">
            <a:no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企业信息维护说明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662"/>
            <a:ext cx="12192000" cy="59499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198" y="106061"/>
            <a:ext cx="8120062" cy="641350"/>
          </a:xfrm>
        </p:spPr>
        <p:txBody>
          <a:bodyPr/>
          <a:lstStyle/>
          <a:p>
            <a:r>
              <a:rPr lang="zh-CN" altLang="en-US" dirty="0"/>
              <a:t>企业</a:t>
            </a:r>
            <a:r>
              <a:rPr lang="zh-CN" altLang="en-US" dirty="0" smtClean="0"/>
              <a:t>数据上报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36689" y="2476108"/>
            <a:ext cx="1475295" cy="3110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63567" y="4769539"/>
            <a:ext cx="2297976" cy="1030569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“企业数据上报”进入数据上报列表 。系统自动生成需要填报的数据信息。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箭头连接符 15"/>
          <p:cNvCxnSpPr>
            <a:stCxn id="14" idx="2"/>
            <a:endCxn id="15" idx="0"/>
          </p:cNvCxnSpPr>
          <p:nvPr/>
        </p:nvCxnSpPr>
        <p:spPr>
          <a:xfrm>
            <a:off x="874337" y="2787192"/>
            <a:ext cx="538218" cy="19823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9759882" y="2196446"/>
            <a:ext cx="558147" cy="11814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5826544" y="5122151"/>
            <a:ext cx="2824899" cy="643658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、列表状态直观的看到已经上报及未上报情况。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肘形连接符 27"/>
          <p:cNvCxnSpPr>
            <a:stCxn id="24" idx="1"/>
            <a:endCxn id="26" idx="0"/>
          </p:cNvCxnSpPr>
          <p:nvPr/>
        </p:nvCxnSpPr>
        <p:spPr>
          <a:xfrm rot="10800000" flipV="1">
            <a:off x="7238994" y="2787191"/>
            <a:ext cx="2520888" cy="233495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11011292" y="2589627"/>
            <a:ext cx="602531" cy="311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8755534" y="5103297"/>
            <a:ext cx="3178404" cy="662512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、点击“上报”，进入单位数据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填报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页面。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7" name="肘形连接符 36"/>
          <p:cNvCxnSpPr>
            <a:stCxn id="34" idx="2"/>
            <a:endCxn id="36" idx="0"/>
          </p:cNvCxnSpPr>
          <p:nvPr/>
        </p:nvCxnSpPr>
        <p:spPr>
          <a:xfrm rot="5400000">
            <a:off x="9727355" y="3518093"/>
            <a:ext cx="2202585" cy="96782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1772239" y="1392214"/>
            <a:ext cx="7409468" cy="75131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2825109" y="5143988"/>
            <a:ext cx="2825278" cy="65612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输入查询条件后点击“搜索”，系统自动筛选出符合条件的记录。</a:t>
            </a:r>
            <a:endParaRPr lang="zh-CN" altLang="en-US" sz="3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11"/>
          <p:cNvCxnSpPr>
            <a:stCxn id="41" idx="2"/>
            <a:endCxn id="42" idx="0"/>
          </p:cNvCxnSpPr>
          <p:nvPr/>
        </p:nvCxnSpPr>
        <p:spPr>
          <a:xfrm rot="5400000">
            <a:off x="3357133" y="3024148"/>
            <a:ext cx="3000456" cy="123922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3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  <p:bldP spid="26" grpId="0" animBg="1"/>
      <p:bldP spid="34" grpId="0" animBg="1"/>
      <p:bldP spid="36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9" y="0"/>
            <a:ext cx="1209285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15680" y="957472"/>
            <a:ext cx="2184400" cy="5829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389120" y="3122932"/>
            <a:ext cx="2346960" cy="890268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填写相应的单位经营数据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、第一列为数据项名称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、第二列为数据单元</a:t>
            </a:r>
            <a:endParaRPr lang="en-US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肘形连接符 6"/>
          <p:cNvCxnSpPr>
            <a:stCxn id="5" idx="1"/>
            <a:endCxn id="6" idx="3"/>
          </p:cNvCxnSpPr>
          <p:nvPr/>
        </p:nvCxnSpPr>
        <p:spPr>
          <a:xfrm rot="10800000">
            <a:off x="6736080" y="3568066"/>
            <a:ext cx="1879600" cy="30411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7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</a:t>
            </a:r>
            <a:r>
              <a:rPr lang="zh-CN" altLang="en-US" dirty="0" smtClean="0"/>
              <a:t>数据</a:t>
            </a:r>
            <a:r>
              <a:rPr lang="zh-CN" altLang="en-US" dirty="0"/>
              <a:t>上报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597"/>
            <a:ext cx="12192000" cy="13315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869890" y="1055802"/>
            <a:ext cx="602531" cy="311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463302" y="2110716"/>
            <a:ext cx="3329629" cy="392529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、点击“上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传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进入附件上传页面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肘形连接符 7"/>
          <p:cNvCxnSpPr>
            <a:stCxn id="6" idx="1"/>
            <a:endCxn id="7" idx="0"/>
          </p:cNvCxnSpPr>
          <p:nvPr/>
        </p:nvCxnSpPr>
        <p:spPr>
          <a:xfrm rot="10800000" flipV="1">
            <a:off x="10128118" y="1211344"/>
            <a:ext cx="741773" cy="89937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0" y="118934"/>
            <a:ext cx="11792931" cy="632948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32381" y="771354"/>
            <a:ext cx="1988271" cy="439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024797" y="4392891"/>
            <a:ext cx="3178404" cy="674236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上传附件支持，普通浏览选择本地上传，以及拖拽文件上传 两种模式。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肘形连接符 15"/>
          <p:cNvCxnSpPr>
            <a:stCxn id="14" idx="2"/>
            <a:endCxn id="15" idx="1"/>
          </p:cNvCxnSpPr>
          <p:nvPr/>
        </p:nvCxnSpPr>
        <p:spPr>
          <a:xfrm rot="16200000" flipH="1">
            <a:off x="66325" y="2771536"/>
            <a:ext cx="3518665" cy="39828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941162" y="2510315"/>
            <a:ext cx="1263193" cy="439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5551052" y="4392891"/>
            <a:ext cx="3168741" cy="674236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浏览选择本地文件进行上传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7" name="肘形连接符 26"/>
          <p:cNvCxnSpPr>
            <a:stCxn id="25" idx="3"/>
            <a:endCxn id="26" idx="0"/>
          </p:cNvCxnSpPr>
          <p:nvPr/>
        </p:nvCxnSpPr>
        <p:spPr>
          <a:xfrm>
            <a:off x="4204355" y="2730310"/>
            <a:ext cx="2931068" cy="166258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7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" y="797990"/>
            <a:ext cx="12011025" cy="55935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</a:t>
            </a:r>
            <a:r>
              <a:rPr lang="zh-CN" altLang="en-US" dirty="0" smtClean="0"/>
              <a:t>数据</a:t>
            </a:r>
            <a:r>
              <a:rPr lang="zh-CN" altLang="en-US" dirty="0"/>
              <a:t>上报</a:t>
            </a:r>
          </a:p>
        </p:txBody>
      </p:sp>
      <p:sp>
        <p:nvSpPr>
          <p:cNvPr id="5" name="矩形 4"/>
          <p:cNvSpPr/>
          <p:nvPr/>
        </p:nvSpPr>
        <p:spPr>
          <a:xfrm>
            <a:off x="11155305" y="5976594"/>
            <a:ext cx="535993" cy="37215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100105" y="2729069"/>
            <a:ext cx="3729356" cy="89043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填写完相关信息后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，确认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上报协会并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纳入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统计，点击“提交”即可。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提交后的数据将不可修改。</a:t>
            </a:r>
            <a:endParaRPr lang="zh-CN" altLang="en-US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>
            <a:stCxn id="5" idx="0"/>
            <a:endCxn id="6" idx="2"/>
          </p:cNvCxnSpPr>
          <p:nvPr/>
        </p:nvCxnSpPr>
        <p:spPr>
          <a:xfrm flipH="1" flipV="1">
            <a:off x="9964783" y="3619500"/>
            <a:ext cx="1458519" cy="23570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601422" y="5979949"/>
            <a:ext cx="535993" cy="37215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47988" y="3850553"/>
            <a:ext cx="3056304" cy="72586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填写完相关信息后，点击“保存”即属于草稿状态，数据不会上报协会并纳入统计，可反复修改。</a:t>
            </a:r>
            <a:endParaRPr lang="zh-CN" altLang="en-US" sz="3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>
            <a:stCxn id="14" idx="1"/>
            <a:endCxn id="15" idx="3"/>
          </p:cNvCxnSpPr>
          <p:nvPr/>
        </p:nvCxnSpPr>
        <p:spPr>
          <a:xfrm flipH="1" flipV="1">
            <a:off x="7504292" y="4213486"/>
            <a:ext cx="3097130" cy="19525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</a:t>
            </a:r>
            <a:r>
              <a:rPr lang="zh-CN" altLang="en-US" dirty="0" smtClean="0"/>
              <a:t>数据上报说明</a:t>
            </a:r>
            <a:endParaRPr lang="zh-CN" altLang="en-US" dirty="0"/>
          </a:p>
        </p:txBody>
      </p:sp>
      <p:sp>
        <p:nvSpPr>
          <p:cNvPr id="4" name="任意多边形 3"/>
          <p:cNvSpPr/>
          <p:nvPr/>
        </p:nvSpPr>
        <p:spPr>
          <a:xfrm>
            <a:off x="320511" y="1300900"/>
            <a:ext cx="11642103" cy="3890226"/>
          </a:xfrm>
          <a:custGeom>
            <a:avLst/>
            <a:gdLst>
              <a:gd name="connsiteX0" fmla="*/ 0 w 8372169"/>
              <a:gd name="connsiteY0" fmla="*/ 0 h 1108800"/>
              <a:gd name="connsiteX1" fmla="*/ 8372169 w 8372169"/>
              <a:gd name="connsiteY1" fmla="*/ 0 h 1108800"/>
              <a:gd name="connsiteX2" fmla="*/ 8372169 w 8372169"/>
              <a:gd name="connsiteY2" fmla="*/ 1108800 h 1108800"/>
              <a:gd name="connsiteX3" fmla="*/ 0 w 8372169"/>
              <a:gd name="connsiteY3" fmla="*/ 1108800 h 1108800"/>
              <a:gd name="connsiteX4" fmla="*/ 0 w 8372169"/>
              <a:gd name="connsiteY4" fmla="*/ 0 h 11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2169" h="1108800">
                <a:moveTo>
                  <a:pt x="0" y="0"/>
                </a:moveTo>
                <a:lnTo>
                  <a:pt x="8372169" y="0"/>
                </a:lnTo>
                <a:lnTo>
                  <a:pt x="8372169" y="1108800"/>
                </a:lnTo>
                <a:lnTo>
                  <a:pt x="0" y="11088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5B9BD5"/>
            </a:solidFill>
          </a:ln>
        </p:spPr>
        <p:style>
          <a:lnRef idx="2">
            <a:schemeClr val="accent4">
              <a:hueOff val="-2232385"/>
              <a:satOff val="13449"/>
              <a:lumOff val="107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9773" tIns="458216" rIns="649773" bIns="99568" numCol="1" spcCol="127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8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企业数据上报表单页，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会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不同的行业领域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自动生成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成员单位需要上报表单。若单位发现列表缺少某类行业领域数据，请返回企业信息维护中更新行业领域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，系统将自动生成缺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项的行业领域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数据上报表单。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行业领域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填报的经营数据内容都不一样。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上传附件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：上传相关附件材料。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777679" y="963365"/>
            <a:ext cx="2766799" cy="675068"/>
          </a:xfrm>
          <a:custGeom>
            <a:avLst/>
            <a:gdLst>
              <a:gd name="connsiteX0" fmla="*/ 0 w 5860518"/>
              <a:gd name="connsiteY0" fmla="*/ 108242 h 649440"/>
              <a:gd name="connsiteX1" fmla="*/ 108242 w 5860518"/>
              <a:gd name="connsiteY1" fmla="*/ 0 h 649440"/>
              <a:gd name="connsiteX2" fmla="*/ 5752276 w 5860518"/>
              <a:gd name="connsiteY2" fmla="*/ 0 h 649440"/>
              <a:gd name="connsiteX3" fmla="*/ 5860518 w 5860518"/>
              <a:gd name="connsiteY3" fmla="*/ 108242 h 649440"/>
              <a:gd name="connsiteX4" fmla="*/ 5860518 w 5860518"/>
              <a:gd name="connsiteY4" fmla="*/ 541198 h 649440"/>
              <a:gd name="connsiteX5" fmla="*/ 5752276 w 5860518"/>
              <a:gd name="connsiteY5" fmla="*/ 649440 h 649440"/>
              <a:gd name="connsiteX6" fmla="*/ 108242 w 5860518"/>
              <a:gd name="connsiteY6" fmla="*/ 649440 h 649440"/>
              <a:gd name="connsiteX7" fmla="*/ 0 w 5860518"/>
              <a:gd name="connsiteY7" fmla="*/ 541198 h 649440"/>
              <a:gd name="connsiteX8" fmla="*/ 0 w 5860518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0518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5752276" y="0"/>
                </a:lnTo>
                <a:cubicBezTo>
                  <a:pt x="5812056" y="0"/>
                  <a:pt x="5860518" y="48462"/>
                  <a:pt x="5860518" y="108242"/>
                </a:cubicBezTo>
                <a:lnTo>
                  <a:pt x="5860518" y="541198"/>
                </a:lnTo>
                <a:cubicBezTo>
                  <a:pt x="5860518" y="600978"/>
                  <a:pt x="5812056" y="649440"/>
                  <a:pt x="5752276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solidFill>
            <a:srgbClr val="5B9B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217" tIns="31703" rIns="253217" bIns="31703" numCol="1" spcCol="1270" anchor="ctr" anchorCtr="0">
            <a:no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企业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数据上报说明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5"/>
          <p:cNvGrpSpPr>
            <a:grpSpLocks/>
          </p:cNvGrpSpPr>
          <p:nvPr/>
        </p:nvGrpSpPr>
        <p:grpSpPr bwMode="auto">
          <a:xfrm flipH="1">
            <a:off x="2787654" y="1341442"/>
            <a:ext cx="1685925" cy="4460875"/>
            <a:chOff x="2225" y="2177"/>
            <a:chExt cx="580" cy="3028"/>
          </a:xfrm>
        </p:grpSpPr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 rot="5400000" flipH="1" flipV="1">
              <a:off x="751" y="3651"/>
              <a:ext cx="3028" cy="79"/>
            </a:xfrm>
            <a:custGeom>
              <a:avLst/>
              <a:gdLst>
                <a:gd name="G0" fmla="+- 1226 0 0"/>
                <a:gd name="G1" fmla="+- 21600 0 1226"/>
                <a:gd name="G2" fmla="*/ 1226 1 2"/>
                <a:gd name="G3" fmla="+- 21600 0 G2"/>
                <a:gd name="G4" fmla="+/ 1226 21600 2"/>
                <a:gd name="G5" fmla="+/ G1 0 2"/>
                <a:gd name="G6" fmla="*/ 21600 21600 1226"/>
                <a:gd name="G7" fmla="*/ G6 1 2"/>
                <a:gd name="G8" fmla="+- 21600 0 G7"/>
                <a:gd name="G9" fmla="*/ 21600 1 2"/>
                <a:gd name="G10" fmla="+- 1226 0 G9"/>
                <a:gd name="G11" fmla="?: G10 G8 0"/>
                <a:gd name="G12" fmla="?: G10 G7 21600"/>
                <a:gd name="T0" fmla="*/ 20987 w 21600"/>
                <a:gd name="T1" fmla="*/ 10800 h 21600"/>
                <a:gd name="T2" fmla="*/ 10800 w 21600"/>
                <a:gd name="T3" fmla="*/ 21600 h 21600"/>
                <a:gd name="T4" fmla="*/ 613 w 21600"/>
                <a:gd name="T5" fmla="*/ 10800 h 21600"/>
                <a:gd name="T6" fmla="*/ 10800 w 21600"/>
                <a:gd name="T7" fmla="*/ 0 h 21600"/>
                <a:gd name="T8" fmla="*/ 2413 w 21600"/>
                <a:gd name="T9" fmla="*/ 2413 h 21600"/>
                <a:gd name="T10" fmla="*/ 19187 w 21600"/>
                <a:gd name="T11" fmla="*/ 19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226" y="21600"/>
                  </a:lnTo>
                  <a:lnTo>
                    <a:pt x="2037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 rot="5400000" flipH="1" flipV="1">
              <a:off x="1028" y="3438"/>
              <a:ext cx="3028" cy="5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51 w 21600"/>
                <a:gd name="T13" fmla="*/ 4653 h 21600"/>
                <a:gd name="T14" fmla="*/ 16949 w 21600"/>
                <a:gd name="T15" fmla="*/ 169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697" y="21600"/>
                  </a:lnTo>
                  <a:lnTo>
                    <a:pt x="1590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8BACB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 rot="5400000">
              <a:off x="1376" y="3456"/>
              <a:ext cx="2341" cy="516"/>
              <a:chOff x="1205" y="2250"/>
              <a:chExt cx="2180" cy="262"/>
            </a:xfrm>
          </p:grpSpPr>
          <p:grpSp>
            <p:nvGrpSpPr>
              <p:cNvPr id="18" name="Group 19"/>
              <p:cNvGrpSpPr>
                <a:grpSpLocks/>
              </p:cNvGrpSpPr>
              <p:nvPr/>
            </p:nvGrpSpPr>
            <p:grpSpPr bwMode="auto">
              <a:xfrm>
                <a:off x="1564" y="2250"/>
                <a:ext cx="688" cy="262"/>
                <a:chOff x="1564" y="2250"/>
                <a:chExt cx="688" cy="262"/>
              </a:xfrm>
            </p:grpSpPr>
            <p:sp>
              <p:nvSpPr>
                <p:cNvPr id="2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564" y="2261"/>
                  <a:ext cx="406" cy="251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930" y="2250"/>
                  <a:ext cx="213" cy="262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186" y="2261"/>
                  <a:ext cx="66" cy="251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2619" y="2261"/>
                <a:ext cx="406" cy="251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>
                <a:off x="2446" y="2250"/>
                <a:ext cx="212" cy="262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>
                <a:off x="2337" y="2261"/>
                <a:ext cx="67" cy="251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 flipV="1">
                <a:off x="1205" y="2259"/>
                <a:ext cx="624" cy="253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H="1" flipV="1">
                <a:off x="2764" y="2259"/>
                <a:ext cx="621" cy="253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 rot="5400000">
              <a:off x="1245" y="3547"/>
              <a:ext cx="2641" cy="291"/>
              <a:chOff x="1046" y="2297"/>
              <a:chExt cx="2459" cy="148"/>
            </a:xfrm>
          </p:grpSpPr>
          <p:sp>
            <p:nvSpPr>
              <p:cNvPr id="14" name="Line 29"/>
              <p:cNvSpPr>
                <a:spLocks noChangeShapeType="1"/>
              </p:cNvSpPr>
              <p:nvPr/>
            </p:nvSpPr>
            <p:spPr bwMode="auto">
              <a:xfrm>
                <a:off x="1046" y="2445"/>
                <a:ext cx="2459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>
                <a:off x="1205" y="2385"/>
                <a:ext cx="2149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Line 31"/>
              <p:cNvSpPr>
                <a:spLocks noChangeShapeType="1"/>
              </p:cNvSpPr>
              <p:nvPr/>
            </p:nvSpPr>
            <p:spPr bwMode="auto">
              <a:xfrm>
                <a:off x="1374" y="2340"/>
                <a:ext cx="1817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Line 32"/>
              <p:cNvSpPr>
                <a:spLocks noChangeShapeType="1"/>
              </p:cNvSpPr>
              <p:nvPr/>
            </p:nvSpPr>
            <p:spPr bwMode="auto">
              <a:xfrm>
                <a:off x="1493" y="2297"/>
                <a:ext cx="1568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1919291" y="2725740"/>
            <a:ext cx="1550987" cy="1911351"/>
            <a:chOff x="480" y="3072"/>
            <a:chExt cx="678" cy="1092"/>
          </a:xfrm>
        </p:grpSpPr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562" y="3840"/>
              <a:ext cx="507" cy="32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480" y="3072"/>
              <a:ext cx="678" cy="9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6057479" y="3010868"/>
            <a:ext cx="2225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zh-CN" altLang="en-US" sz="5400" b="1" dirty="0" smtClean="0">
                <a:solidFill>
                  <a:srgbClr val="003366"/>
                </a:solidFill>
                <a:latin typeface="微软雅黑" pitchFamily="34" charset="-122"/>
                <a:ea typeface="Gulim" pitchFamily="34" charset="-127"/>
              </a:rPr>
              <a:t>谢  谢</a:t>
            </a:r>
            <a:r>
              <a:rPr lang="en-US" altLang="zh-CN" sz="5400" b="1" dirty="0" smtClean="0">
                <a:solidFill>
                  <a:srgbClr val="003366"/>
                </a:solidFill>
                <a:latin typeface="微软雅黑" pitchFamily="34" charset="-122"/>
                <a:ea typeface="Gulim" pitchFamily="34" charset="-127"/>
              </a:rPr>
              <a:t>!</a:t>
            </a:r>
            <a:endParaRPr lang="ko-KR" altLang="en-US" sz="5400" b="1" dirty="0">
              <a:solidFill>
                <a:srgbClr val="003366"/>
              </a:solidFill>
              <a:latin typeface="微软雅黑" pitchFamily="34" charset="-122"/>
              <a:ea typeface="Gulim" pitchFamily="34" charset="-127"/>
            </a:endParaRPr>
          </a:p>
        </p:txBody>
      </p:sp>
      <p:sp>
        <p:nvSpPr>
          <p:cNvPr id="34" name="标题 39"/>
          <p:cNvSpPr>
            <a:spLocks noGrp="1"/>
          </p:cNvSpPr>
          <p:nvPr>
            <p:ph type="title"/>
          </p:nvPr>
        </p:nvSpPr>
        <p:spPr>
          <a:xfrm>
            <a:off x="1712100" y="156640"/>
            <a:ext cx="8120062" cy="64135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系统介绍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8968" y="1505905"/>
            <a:ext cx="105631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780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为做好建筑业行业统计工作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，建立广州市建筑业行业自律管理系统，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主要</a:t>
            </a:r>
            <a:r>
              <a:rPr lang="zh-CN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支撑广州市建筑行业各协会及协会成员单位上报行业经营数据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覆盖广州市建筑业联合会、广州市建筑劳务行业协会、广州市市政工程协会等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个行业协会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07858" y="2266794"/>
            <a:ext cx="5133975" cy="650875"/>
            <a:chOff x="3348042" y="1085085"/>
            <a:chExt cx="5133975" cy="65087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348042" y="1086673"/>
              <a:ext cx="565150" cy="649287"/>
            </a:xfrm>
            <a:prstGeom prst="rect">
              <a:avLst/>
            </a:prstGeom>
            <a:solidFill>
              <a:srgbClr val="2A5380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fontAlgn="t" hangingPunct="0">
                <a:defRPr/>
              </a:pPr>
              <a:r>
                <a:rPr lang="en-US" altLang="ko-K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I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52867" y="1085085"/>
              <a:ext cx="4629150" cy="649288"/>
            </a:xfrm>
            <a:prstGeom prst="rect">
              <a:avLst/>
            </a:prstGeom>
            <a:solidFill>
              <a:srgbClr val="00B0F0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marL="185734" eaLnBrk="0" fontAlgn="t" hangingPunct="0"/>
              <a:endParaRPr lang="en-US" altLang="ko-KR" sz="1400" b="1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AutoShape 11"/>
            <p:cNvSpPr>
              <a:spLocks noChangeArrowheads="1"/>
            </p:cNvSpPr>
            <p:nvPr/>
          </p:nvSpPr>
          <p:spPr bwMode="gray">
            <a:xfrm>
              <a:off x="3852867" y="1158110"/>
              <a:ext cx="4391025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zh-CN" altLang="en-US" sz="2000" b="1" dirty="0">
                  <a:solidFill>
                    <a:srgbClr val="003366"/>
                  </a:solidFill>
                  <a:latin typeface="微软雅黑" pitchFamily="34" charset="-122"/>
                  <a:ea typeface="微软雅黑" pitchFamily="34" charset="-122"/>
                </a:rPr>
                <a:t>使 用 准 备</a:t>
              </a:r>
              <a:endParaRPr lang="ko-KR" altLang="en-US" sz="2000" b="1" dirty="0">
                <a:solidFill>
                  <a:srgbClr val="003366"/>
                </a:solidFill>
                <a:latin typeface="微软雅黑" pitchFamily="34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07858" y="3666548"/>
            <a:ext cx="5111751" cy="649288"/>
            <a:chOff x="3348038" y="2724150"/>
            <a:chExt cx="5111750" cy="64928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348038" y="2724150"/>
              <a:ext cx="565150" cy="649288"/>
            </a:xfrm>
            <a:prstGeom prst="rect">
              <a:avLst/>
            </a:prstGeom>
            <a:solidFill>
              <a:srgbClr val="2A5380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fontAlgn="t" hangingPunct="0">
                <a:defRPr/>
              </a:pPr>
              <a:r>
                <a:rPr lang="en-US" altLang="ko-K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Ⅱ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830638" y="2724150"/>
              <a:ext cx="4629150" cy="649288"/>
            </a:xfrm>
            <a:prstGeom prst="rect">
              <a:avLst/>
            </a:prstGeom>
            <a:solidFill>
              <a:srgbClr val="CADBEE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wrap="none" lIns="90000" tIns="46800" rIns="90000" bIns="46800" anchor="ctr"/>
            <a:lstStyle/>
            <a:p>
              <a:pPr marL="185734" eaLnBrk="0" fontAlgn="t" hangingPunct="0">
                <a:defRPr/>
              </a:pPr>
              <a:endParaRPr lang="en-US" altLang="ko-KR" sz="14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3852863" y="2797175"/>
              <a:ext cx="4391025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zh-CN" altLang="en-US" sz="2000" b="1" dirty="0">
                  <a:solidFill>
                    <a:srgbClr val="003366"/>
                  </a:solidFill>
                  <a:latin typeface="微软雅黑" pitchFamily="34" charset="-122"/>
                  <a:ea typeface="微软雅黑" pitchFamily="34" charset="-122"/>
                </a:rPr>
                <a:t>操 作 指 引</a:t>
              </a:r>
              <a:endParaRPr lang="ko-KR" altLang="en-US" sz="2000" b="1" dirty="0">
                <a:solidFill>
                  <a:srgbClr val="003366"/>
                </a:solidFill>
                <a:latin typeface="微软雅黑" pitchFamily="34" charset="-122"/>
                <a:ea typeface="Gulim" pitchFamily="34" charset="-127"/>
              </a:endParaRPr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 flipH="1">
            <a:off x="2787654" y="1341442"/>
            <a:ext cx="1685925" cy="4460875"/>
            <a:chOff x="2225" y="2177"/>
            <a:chExt cx="580" cy="3028"/>
          </a:xfrm>
        </p:grpSpPr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 rot="5400000" flipH="1" flipV="1">
              <a:off x="751" y="3651"/>
              <a:ext cx="3028" cy="79"/>
            </a:xfrm>
            <a:custGeom>
              <a:avLst/>
              <a:gdLst>
                <a:gd name="G0" fmla="+- 1226 0 0"/>
                <a:gd name="G1" fmla="+- 21600 0 1226"/>
                <a:gd name="G2" fmla="*/ 1226 1 2"/>
                <a:gd name="G3" fmla="+- 21600 0 G2"/>
                <a:gd name="G4" fmla="+/ 1226 21600 2"/>
                <a:gd name="G5" fmla="+/ G1 0 2"/>
                <a:gd name="G6" fmla="*/ 21600 21600 1226"/>
                <a:gd name="G7" fmla="*/ G6 1 2"/>
                <a:gd name="G8" fmla="+- 21600 0 G7"/>
                <a:gd name="G9" fmla="*/ 21600 1 2"/>
                <a:gd name="G10" fmla="+- 1226 0 G9"/>
                <a:gd name="G11" fmla="?: G10 G8 0"/>
                <a:gd name="G12" fmla="?: G10 G7 21600"/>
                <a:gd name="T0" fmla="*/ 20987 w 21600"/>
                <a:gd name="T1" fmla="*/ 10800 h 21600"/>
                <a:gd name="T2" fmla="*/ 10800 w 21600"/>
                <a:gd name="T3" fmla="*/ 21600 h 21600"/>
                <a:gd name="T4" fmla="*/ 613 w 21600"/>
                <a:gd name="T5" fmla="*/ 10800 h 21600"/>
                <a:gd name="T6" fmla="*/ 10800 w 21600"/>
                <a:gd name="T7" fmla="*/ 0 h 21600"/>
                <a:gd name="T8" fmla="*/ 2413 w 21600"/>
                <a:gd name="T9" fmla="*/ 2413 h 21600"/>
                <a:gd name="T10" fmla="*/ 19187 w 21600"/>
                <a:gd name="T11" fmla="*/ 19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226" y="21600"/>
                  </a:lnTo>
                  <a:lnTo>
                    <a:pt x="2037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 rot="5400000" flipH="1" flipV="1">
              <a:off x="1028" y="3438"/>
              <a:ext cx="3028" cy="5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51 w 21600"/>
                <a:gd name="T13" fmla="*/ 4653 h 21600"/>
                <a:gd name="T14" fmla="*/ 16949 w 21600"/>
                <a:gd name="T15" fmla="*/ 169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697" y="21600"/>
                  </a:lnTo>
                  <a:lnTo>
                    <a:pt x="1590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8BACB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 rot="5400000">
              <a:off x="1376" y="3456"/>
              <a:ext cx="2341" cy="516"/>
              <a:chOff x="1205" y="2250"/>
              <a:chExt cx="2180" cy="262"/>
            </a:xfrm>
          </p:grpSpPr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1564" y="2250"/>
                <a:ext cx="688" cy="262"/>
                <a:chOff x="1564" y="2250"/>
                <a:chExt cx="688" cy="262"/>
              </a:xfrm>
            </p:grpSpPr>
            <p:sp>
              <p:nvSpPr>
                <p:cNvPr id="2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564" y="2261"/>
                  <a:ext cx="406" cy="251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930" y="2250"/>
                  <a:ext cx="213" cy="262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186" y="2261"/>
                  <a:ext cx="66" cy="251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>
                <a:off x="2619" y="2261"/>
                <a:ext cx="406" cy="251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>
                <a:off x="2446" y="2250"/>
                <a:ext cx="212" cy="262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2337" y="2261"/>
                <a:ext cx="67" cy="251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 flipV="1">
                <a:off x="1205" y="2259"/>
                <a:ext cx="624" cy="253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 flipH="1" flipV="1">
                <a:off x="2764" y="2259"/>
                <a:ext cx="621" cy="253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 rot="5400000">
              <a:off x="1245" y="3547"/>
              <a:ext cx="2641" cy="291"/>
              <a:chOff x="1046" y="2297"/>
              <a:chExt cx="2459" cy="148"/>
            </a:xfrm>
          </p:grpSpPr>
          <p:sp>
            <p:nvSpPr>
              <p:cNvPr id="16" name="Line 29"/>
              <p:cNvSpPr>
                <a:spLocks noChangeShapeType="1"/>
              </p:cNvSpPr>
              <p:nvPr/>
            </p:nvSpPr>
            <p:spPr bwMode="auto">
              <a:xfrm>
                <a:off x="1046" y="2445"/>
                <a:ext cx="2459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Line 30"/>
              <p:cNvSpPr>
                <a:spLocks noChangeShapeType="1"/>
              </p:cNvSpPr>
              <p:nvPr/>
            </p:nvSpPr>
            <p:spPr bwMode="auto">
              <a:xfrm>
                <a:off x="1205" y="2385"/>
                <a:ext cx="2149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" name="Line 31"/>
              <p:cNvSpPr>
                <a:spLocks noChangeShapeType="1"/>
              </p:cNvSpPr>
              <p:nvPr/>
            </p:nvSpPr>
            <p:spPr bwMode="auto">
              <a:xfrm>
                <a:off x="1374" y="2340"/>
                <a:ext cx="1817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" name="Line 32"/>
              <p:cNvSpPr>
                <a:spLocks noChangeShapeType="1"/>
              </p:cNvSpPr>
              <p:nvPr/>
            </p:nvSpPr>
            <p:spPr bwMode="auto">
              <a:xfrm>
                <a:off x="1493" y="2297"/>
                <a:ext cx="1568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9" name="Group 33"/>
          <p:cNvGrpSpPr>
            <a:grpSpLocks/>
          </p:cNvGrpSpPr>
          <p:nvPr/>
        </p:nvGrpSpPr>
        <p:grpSpPr bwMode="auto">
          <a:xfrm>
            <a:off x="1919291" y="2725740"/>
            <a:ext cx="1550987" cy="1911351"/>
            <a:chOff x="480" y="3072"/>
            <a:chExt cx="678" cy="1092"/>
          </a:xfrm>
        </p:grpSpPr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62" y="3840"/>
              <a:ext cx="507" cy="32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480" y="3072"/>
              <a:ext cx="678" cy="9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268244" y="3140972"/>
            <a:ext cx="80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zh-CN" altLang="en-US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指引</a:t>
            </a:r>
            <a:endParaRPr lang="en-US" altLang="zh-CN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latinLnBrk="1"/>
            <a:r>
              <a:rPr lang="zh-CN" altLang="en-US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ko-KR" altLang="en-US" b="1" dirty="0">
              <a:solidFill>
                <a:srgbClr val="003366"/>
              </a:solidFill>
              <a:latin typeface="微软雅黑" pitchFamily="34" charset="-122"/>
              <a:ea typeface="Gulim" pitchFamily="34" charset="-127"/>
            </a:endParaRPr>
          </a:p>
        </p:txBody>
      </p:sp>
      <p:sp>
        <p:nvSpPr>
          <p:cNvPr id="40" name="标题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指引目录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使用前准备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25805" y="1234717"/>
            <a:ext cx="8109288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778000">
              <a:lnSpc>
                <a:spcPct val="200000"/>
              </a:lnSpc>
              <a:spcAft>
                <a:spcPct val="35000"/>
              </a:spcAft>
              <a:buAutoNum type="arabicPeriod"/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拥有系统帐号、密码及相应权限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514350" indent="-514350" defTabSz="1778000">
              <a:lnSpc>
                <a:spcPct val="200000"/>
              </a:lnSpc>
              <a:spcAft>
                <a:spcPct val="35000"/>
              </a:spcAft>
              <a:buAutoNum type="arabicPeriod"/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推荐使用浏览器：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514350" indent="-514350" defTabSz="1778000">
              <a:lnSpc>
                <a:spcPct val="200000"/>
              </a:lnSpc>
              <a:spcAft>
                <a:spcPct val="35000"/>
              </a:spcAft>
              <a:buAutoNum type="arabicPeriod"/>
              <a:defRPr/>
            </a:pPr>
            <a:r>
              <a:rPr lang="zh-CN" altLang="en-US" sz="2800" dirty="0"/>
              <a:t>系统地址：</a:t>
            </a:r>
          </a:p>
          <a:p>
            <a:pPr lvl="1" defTabSz="1778000">
              <a:spcAft>
                <a:spcPct val="35000"/>
              </a:spcAft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http://online.gzcc.gov.cn/goweb/?sx=hyzl</a:t>
            </a:r>
            <a:endParaRPr lang="en-US" altLang="zh-CN" sz="2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defTabSz="1778000">
              <a:spcAft>
                <a:spcPct val="35000"/>
              </a:spcAft>
              <a:defRPr/>
            </a:pPr>
            <a:endParaRPr lang="en-US" altLang="zh-CN" sz="2800" u="sng" dirty="0" smtClean="0">
              <a:solidFill>
                <a:srgbClr val="00B0F0"/>
              </a:solidFill>
            </a:endParaRPr>
          </a:p>
          <a:p>
            <a:pPr lvl="1" defTabSz="1778000">
              <a:spcAft>
                <a:spcPct val="35000"/>
              </a:spcAft>
              <a:defRPr/>
            </a:pPr>
            <a:endParaRPr lang="en-US" altLang="zh-CN" sz="2800" u="sng" dirty="0">
              <a:solidFill>
                <a:srgbClr val="00B0F0"/>
              </a:solidFill>
            </a:endParaRPr>
          </a:p>
          <a:p>
            <a:pPr lvl="1" defTabSz="1778000">
              <a:spcAft>
                <a:spcPct val="35000"/>
              </a:spcAft>
              <a:defRPr/>
            </a:pP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303" y="2389417"/>
            <a:ext cx="514286" cy="5142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74593" y="3055005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谷歌浏览器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极速浏览器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98" y="2391219"/>
            <a:ext cx="571429" cy="5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标题 1"/>
          <p:cNvSpPr>
            <a:spLocks noGrp="1"/>
          </p:cNvSpPr>
          <p:nvPr>
            <p:ph type="title"/>
          </p:nvPr>
        </p:nvSpPr>
        <p:spPr>
          <a:xfrm>
            <a:off x="169681" y="158595"/>
            <a:ext cx="7962795" cy="641350"/>
          </a:xfrm>
        </p:spPr>
        <p:txBody>
          <a:bodyPr/>
          <a:lstStyle/>
          <a:p>
            <a:r>
              <a:rPr lang="zh-CN" altLang="en-US" dirty="0"/>
              <a:t>系统</a:t>
            </a:r>
            <a:r>
              <a:rPr lang="zh-CN" altLang="en-US" dirty="0" smtClean="0"/>
              <a:t>流程</a:t>
            </a:r>
            <a:endParaRPr lang="zh-CN" altLang="en-US" dirty="0"/>
          </a:p>
        </p:txBody>
      </p:sp>
      <p:sp>
        <p:nvSpPr>
          <p:cNvPr id="53" name="TextBox 22"/>
          <p:cNvSpPr txBox="1"/>
          <p:nvPr/>
        </p:nvSpPr>
        <p:spPr>
          <a:xfrm>
            <a:off x="2102381" y="2401626"/>
            <a:ext cx="11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成员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单位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4" name="Picture 4" descr="E:\其他资料\实用图标\Administra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48" y="1884636"/>
            <a:ext cx="480895" cy="493614"/>
          </a:xfrm>
          <a:prstGeom prst="rect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E:\其他资料\实用图标\Administrator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62" y="1884636"/>
            <a:ext cx="480895" cy="493614"/>
          </a:xfrm>
          <a:prstGeom prst="rect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" descr="E:\其他资料\实用图标\1328682105_userconfig.png;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430" y="1822488"/>
            <a:ext cx="600795" cy="616685"/>
          </a:xfrm>
          <a:prstGeom prst="rect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26"/>
          <p:cNvSpPr txBox="1"/>
          <p:nvPr/>
        </p:nvSpPr>
        <p:spPr>
          <a:xfrm>
            <a:off x="6259461" y="2402087"/>
            <a:ext cx="145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协会</a:t>
            </a:r>
          </a:p>
        </p:txBody>
      </p:sp>
      <p:cxnSp>
        <p:nvCxnSpPr>
          <p:cNvPr id="58" name="直接箭头连接符 57"/>
          <p:cNvCxnSpPr>
            <a:stCxn id="54" idx="3"/>
            <a:endCxn id="56" idx="1"/>
          </p:cNvCxnSpPr>
          <p:nvPr/>
        </p:nvCxnSpPr>
        <p:spPr bwMode="auto">
          <a:xfrm flipV="1">
            <a:off x="3175743" y="2130831"/>
            <a:ext cx="3523687" cy="613"/>
          </a:xfrm>
          <a:prstGeom prst="straightConnector1">
            <a:avLst/>
          </a:prstGeom>
          <a:ln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 bwMode="auto">
          <a:xfrm>
            <a:off x="3797036" y="1808087"/>
            <a:ext cx="1230416" cy="648000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hangingPunct="0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填报单位经营数据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0" name="直接箭头连接符 59"/>
          <p:cNvCxnSpPr>
            <a:stCxn id="56" idx="3"/>
            <a:endCxn id="62" idx="1"/>
          </p:cNvCxnSpPr>
          <p:nvPr/>
        </p:nvCxnSpPr>
        <p:spPr bwMode="auto">
          <a:xfrm>
            <a:off x="7300224" y="2130831"/>
            <a:ext cx="1087554" cy="1257"/>
          </a:xfrm>
          <a:prstGeom prst="straightConnector1">
            <a:avLst/>
          </a:prstGeom>
          <a:ln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 bwMode="auto">
          <a:xfrm>
            <a:off x="8387778" y="1808087"/>
            <a:ext cx="1282886" cy="64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hangingPunct="0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审核企业数据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8391363" y="4684930"/>
            <a:ext cx="1282886" cy="64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hangingPunct="0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协会统计成员数据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2213463" y="4685685"/>
            <a:ext cx="1772934" cy="648000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hangingPunct="0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统计）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" name="直接箭头连接符 66"/>
          <p:cNvCxnSpPr>
            <a:stCxn id="62" idx="2"/>
            <a:endCxn id="43" idx="0"/>
          </p:cNvCxnSpPr>
          <p:nvPr/>
        </p:nvCxnSpPr>
        <p:spPr>
          <a:xfrm flipH="1">
            <a:off x="9029161" y="2456087"/>
            <a:ext cx="61" cy="718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65" idx="1"/>
            <a:endCxn id="32" idx="3"/>
          </p:cNvCxnSpPr>
          <p:nvPr/>
        </p:nvCxnSpPr>
        <p:spPr>
          <a:xfrm flipH="1" flipV="1">
            <a:off x="6349429" y="5003200"/>
            <a:ext cx="2041934" cy="5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70" idx="2"/>
            <a:endCxn id="65" idx="0"/>
          </p:cNvCxnSpPr>
          <p:nvPr/>
        </p:nvCxnSpPr>
        <p:spPr bwMode="auto">
          <a:xfrm>
            <a:off x="9031758" y="4105306"/>
            <a:ext cx="1049" cy="579624"/>
          </a:xfrm>
          <a:prstGeom prst="straightConnector1">
            <a:avLst/>
          </a:prstGeom>
          <a:ln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39"/>
          <p:cNvSpPr txBox="1"/>
          <p:nvPr/>
        </p:nvSpPr>
        <p:spPr>
          <a:xfrm>
            <a:off x="8436157" y="3766752"/>
            <a:ext cx="11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协会</a:t>
            </a:r>
          </a:p>
        </p:txBody>
      </p:sp>
      <p:sp>
        <p:nvSpPr>
          <p:cNvPr id="91" name="TextBox 26"/>
          <p:cNvSpPr txBox="1"/>
          <p:nvPr/>
        </p:nvSpPr>
        <p:spPr>
          <a:xfrm>
            <a:off x="6681476" y="4747320"/>
            <a:ext cx="145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提交建管处</a:t>
            </a:r>
            <a:endParaRPr lang="en-US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送建管处</a:t>
            </a:r>
          </a:p>
        </p:txBody>
      </p:sp>
      <p:sp>
        <p:nvSpPr>
          <p:cNvPr id="31" name="TextBox 22"/>
          <p:cNvSpPr txBox="1"/>
          <p:nvPr/>
        </p:nvSpPr>
        <p:spPr>
          <a:xfrm>
            <a:off x="5643712" y="5273383"/>
            <a:ext cx="11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建筑业管理处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" name="Picture 4" descr="E:\其他资料\实用图标\Administra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4" y="4756393"/>
            <a:ext cx="480895" cy="493614"/>
          </a:xfrm>
          <a:prstGeom prst="rect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E:\其他资料\实用图标\Administrator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53" y="4763897"/>
            <a:ext cx="480895" cy="498666"/>
          </a:xfrm>
          <a:prstGeom prst="rect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直接箭头连接符 34"/>
          <p:cNvCxnSpPr>
            <a:stCxn id="33" idx="1"/>
            <a:endCxn id="66" idx="3"/>
          </p:cNvCxnSpPr>
          <p:nvPr/>
        </p:nvCxnSpPr>
        <p:spPr>
          <a:xfrm flipH="1" flipV="1">
            <a:off x="3986397" y="5009685"/>
            <a:ext cx="1394556" cy="3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9" descr="E:\其他资料\实用图标\1328682105_userconfig.png;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63" y="3174244"/>
            <a:ext cx="600795" cy="616685"/>
          </a:xfrm>
          <a:prstGeom prst="rect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6"/>
          <p:cNvSpPr txBox="1"/>
          <p:nvPr/>
        </p:nvSpPr>
        <p:spPr>
          <a:xfrm>
            <a:off x="5195303" y="1880607"/>
            <a:ext cx="145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提交到协会</a:t>
            </a:r>
            <a:endParaRPr lang="en-US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送协会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78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07858" y="2450902"/>
            <a:ext cx="565150" cy="649287"/>
          </a:xfrm>
          <a:prstGeom prst="rect">
            <a:avLst/>
          </a:prstGeom>
          <a:solidFill>
            <a:srgbClr val="2A5380"/>
          </a:soli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4D4D4D"/>
            </a:outerShdw>
          </a:effectLst>
        </p:spPr>
        <p:txBody>
          <a:bodyPr wrap="none" lIns="90000" tIns="46800" rIns="90000" bIns="46800" anchor="ctr"/>
          <a:lstStyle/>
          <a:p>
            <a:pPr algn="ctr" eaLnBrk="0" fontAlgn="t" hangingPunct="0">
              <a:defRPr/>
            </a:pP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I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12683" y="2449313"/>
            <a:ext cx="4629150" cy="649288"/>
          </a:xfrm>
          <a:prstGeom prst="rect">
            <a:avLst/>
          </a:prstGeom>
          <a:solidFill>
            <a:srgbClr val="CADBEE"/>
          </a:soli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4D4D4D"/>
            </a:outerShdw>
          </a:effectLst>
        </p:spPr>
        <p:txBody>
          <a:bodyPr wrap="none" lIns="90000" tIns="46800" rIns="90000" bIns="46800" anchor="ctr"/>
          <a:lstStyle/>
          <a:p>
            <a:pPr marL="185734" eaLnBrk="0" fontAlgn="t" hangingPunct="0">
              <a:defRPr/>
            </a:pPr>
            <a:endParaRPr lang="en-US" altLang="ko-KR" sz="1400" b="1">
              <a:solidFill>
                <a:srgbClr val="0066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gray">
          <a:xfrm>
            <a:off x="5312684" y="2522339"/>
            <a:ext cx="439102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r>
              <a:rPr lang="zh-CN" altLang="en-US" sz="20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使 用 准 备</a:t>
            </a:r>
            <a:endParaRPr lang="ko-KR" altLang="en-US" sz="2000" b="1" dirty="0">
              <a:solidFill>
                <a:srgbClr val="003366"/>
              </a:solidFill>
              <a:latin typeface="微软雅黑" pitchFamily="34" charset="-122"/>
              <a:ea typeface="黑体" panose="02010609060101010101" pitchFamily="49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07858" y="3849068"/>
            <a:ext cx="565150" cy="649288"/>
          </a:xfrm>
          <a:prstGeom prst="rect">
            <a:avLst/>
          </a:prstGeom>
          <a:solidFill>
            <a:srgbClr val="2A5380"/>
          </a:soli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4D4D4D"/>
            </a:outerShdw>
          </a:effectLst>
        </p:spPr>
        <p:txBody>
          <a:bodyPr wrap="none" lIns="90000" tIns="46800" rIns="90000" bIns="46800" anchor="ctr"/>
          <a:lstStyle/>
          <a:p>
            <a:pPr algn="ctr" eaLnBrk="0" fontAlgn="t" hangingPunct="0">
              <a:defRPr/>
            </a:pP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Ⅱ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90459" y="3849068"/>
            <a:ext cx="4629151" cy="649288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4D4D4D"/>
            </a:outerShdw>
          </a:effectLst>
        </p:spPr>
        <p:txBody>
          <a:bodyPr wrap="none" lIns="90000" tIns="46800" rIns="90000" bIns="46800" anchor="ctr"/>
          <a:lstStyle/>
          <a:p>
            <a:pPr marL="185734" eaLnBrk="0" fontAlgn="t" hangingPunct="0">
              <a:defRPr/>
            </a:pPr>
            <a:endParaRPr lang="en-US" altLang="ko-KR" sz="1400" b="1">
              <a:solidFill>
                <a:srgbClr val="0066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gray">
          <a:xfrm>
            <a:off x="5312683" y="3922094"/>
            <a:ext cx="4391026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r>
              <a:rPr lang="zh-CN" altLang="en-US" sz="20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操 作 指 引</a:t>
            </a:r>
            <a:endParaRPr lang="ko-KR" altLang="en-US" sz="2000" b="1" dirty="0">
              <a:solidFill>
                <a:srgbClr val="003366"/>
              </a:solidFill>
              <a:latin typeface="微软雅黑" pitchFamily="34" charset="-122"/>
              <a:ea typeface="Gulim" pitchFamily="34" charset="-127"/>
            </a:endParaRP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 flipH="1">
            <a:off x="2787654" y="1341442"/>
            <a:ext cx="1685925" cy="4460875"/>
            <a:chOff x="2225" y="2177"/>
            <a:chExt cx="580" cy="3028"/>
          </a:xfrm>
        </p:grpSpPr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 rot="5400000" flipH="1" flipV="1">
              <a:off x="751" y="3651"/>
              <a:ext cx="3028" cy="79"/>
            </a:xfrm>
            <a:custGeom>
              <a:avLst/>
              <a:gdLst>
                <a:gd name="G0" fmla="+- 1226 0 0"/>
                <a:gd name="G1" fmla="+- 21600 0 1226"/>
                <a:gd name="G2" fmla="*/ 1226 1 2"/>
                <a:gd name="G3" fmla="+- 21600 0 G2"/>
                <a:gd name="G4" fmla="+/ 1226 21600 2"/>
                <a:gd name="G5" fmla="+/ G1 0 2"/>
                <a:gd name="G6" fmla="*/ 21600 21600 1226"/>
                <a:gd name="G7" fmla="*/ G6 1 2"/>
                <a:gd name="G8" fmla="+- 21600 0 G7"/>
                <a:gd name="G9" fmla="*/ 21600 1 2"/>
                <a:gd name="G10" fmla="+- 1226 0 G9"/>
                <a:gd name="G11" fmla="?: G10 G8 0"/>
                <a:gd name="G12" fmla="?: G10 G7 21600"/>
                <a:gd name="T0" fmla="*/ 20987 w 21600"/>
                <a:gd name="T1" fmla="*/ 10800 h 21600"/>
                <a:gd name="T2" fmla="*/ 10800 w 21600"/>
                <a:gd name="T3" fmla="*/ 21600 h 21600"/>
                <a:gd name="T4" fmla="*/ 613 w 21600"/>
                <a:gd name="T5" fmla="*/ 10800 h 21600"/>
                <a:gd name="T6" fmla="*/ 10800 w 21600"/>
                <a:gd name="T7" fmla="*/ 0 h 21600"/>
                <a:gd name="T8" fmla="*/ 2413 w 21600"/>
                <a:gd name="T9" fmla="*/ 2413 h 21600"/>
                <a:gd name="T10" fmla="*/ 19187 w 21600"/>
                <a:gd name="T11" fmla="*/ 19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226" y="21600"/>
                  </a:lnTo>
                  <a:lnTo>
                    <a:pt x="2037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 rot="5400000" flipH="1" flipV="1">
              <a:off x="1028" y="3438"/>
              <a:ext cx="3028" cy="5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51 w 21600"/>
                <a:gd name="T13" fmla="*/ 4653 h 21600"/>
                <a:gd name="T14" fmla="*/ 16949 w 21600"/>
                <a:gd name="T15" fmla="*/ 169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697" y="21600"/>
                  </a:lnTo>
                  <a:lnTo>
                    <a:pt x="1590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8BACB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 rot="5400000">
              <a:off x="1376" y="3456"/>
              <a:ext cx="2341" cy="516"/>
              <a:chOff x="1205" y="2250"/>
              <a:chExt cx="2180" cy="262"/>
            </a:xfrm>
          </p:grpSpPr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1564" y="2250"/>
                <a:ext cx="688" cy="262"/>
                <a:chOff x="1564" y="2250"/>
                <a:chExt cx="688" cy="262"/>
              </a:xfrm>
            </p:grpSpPr>
            <p:sp>
              <p:nvSpPr>
                <p:cNvPr id="2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564" y="2261"/>
                  <a:ext cx="406" cy="251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930" y="2250"/>
                  <a:ext cx="213" cy="262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186" y="2261"/>
                  <a:ext cx="66" cy="251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>
                <a:off x="2619" y="2261"/>
                <a:ext cx="406" cy="251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>
                <a:off x="2446" y="2250"/>
                <a:ext cx="212" cy="262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2337" y="2261"/>
                <a:ext cx="67" cy="251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 flipV="1">
                <a:off x="1205" y="2259"/>
                <a:ext cx="624" cy="253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 flipH="1" flipV="1">
                <a:off x="2764" y="2259"/>
                <a:ext cx="621" cy="253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 rot="5400000">
              <a:off x="1245" y="3547"/>
              <a:ext cx="2641" cy="291"/>
              <a:chOff x="1046" y="2297"/>
              <a:chExt cx="2459" cy="148"/>
            </a:xfrm>
          </p:grpSpPr>
          <p:sp>
            <p:nvSpPr>
              <p:cNvPr id="16" name="Line 29"/>
              <p:cNvSpPr>
                <a:spLocks noChangeShapeType="1"/>
              </p:cNvSpPr>
              <p:nvPr/>
            </p:nvSpPr>
            <p:spPr bwMode="auto">
              <a:xfrm>
                <a:off x="1046" y="2445"/>
                <a:ext cx="2459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Line 30"/>
              <p:cNvSpPr>
                <a:spLocks noChangeShapeType="1"/>
              </p:cNvSpPr>
              <p:nvPr/>
            </p:nvSpPr>
            <p:spPr bwMode="auto">
              <a:xfrm>
                <a:off x="1205" y="2385"/>
                <a:ext cx="2149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" name="Line 31"/>
              <p:cNvSpPr>
                <a:spLocks noChangeShapeType="1"/>
              </p:cNvSpPr>
              <p:nvPr/>
            </p:nvSpPr>
            <p:spPr bwMode="auto">
              <a:xfrm>
                <a:off x="1374" y="2340"/>
                <a:ext cx="1817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" name="Line 32"/>
              <p:cNvSpPr>
                <a:spLocks noChangeShapeType="1"/>
              </p:cNvSpPr>
              <p:nvPr/>
            </p:nvSpPr>
            <p:spPr bwMode="auto">
              <a:xfrm>
                <a:off x="1493" y="2297"/>
                <a:ext cx="1568" cy="0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9" name="Group 33"/>
          <p:cNvGrpSpPr>
            <a:grpSpLocks/>
          </p:cNvGrpSpPr>
          <p:nvPr/>
        </p:nvGrpSpPr>
        <p:grpSpPr bwMode="auto">
          <a:xfrm>
            <a:off x="1919291" y="2725740"/>
            <a:ext cx="1550987" cy="1911351"/>
            <a:chOff x="480" y="3072"/>
            <a:chExt cx="678" cy="1092"/>
          </a:xfrm>
        </p:grpSpPr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62" y="3840"/>
              <a:ext cx="507" cy="32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480" y="3072"/>
              <a:ext cx="678" cy="9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268244" y="3140972"/>
            <a:ext cx="80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zh-CN" altLang="en-US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指引</a:t>
            </a:r>
            <a:endParaRPr lang="en-US" altLang="zh-CN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latinLnBrk="1"/>
            <a:r>
              <a:rPr lang="zh-CN" altLang="en-US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ko-KR" altLang="en-US" b="1" dirty="0">
              <a:solidFill>
                <a:srgbClr val="003366"/>
              </a:solidFill>
              <a:latin typeface="微软雅黑" pitchFamily="34" charset="-122"/>
              <a:ea typeface="Gulim" pitchFamily="34" charset="-127"/>
            </a:endParaRPr>
          </a:p>
        </p:txBody>
      </p:sp>
      <p:sp>
        <p:nvSpPr>
          <p:cNvPr id="37" name="标题 39"/>
          <p:cNvSpPr>
            <a:spLocks noGrp="1"/>
          </p:cNvSpPr>
          <p:nvPr>
            <p:ph type="title"/>
          </p:nvPr>
        </p:nvSpPr>
        <p:spPr>
          <a:xfrm>
            <a:off x="197963" y="156640"/>
            <a:ext cx="9634199" cy="641350"/>
          </a:xfrm>
        </p:spPr>
        <p:txBody>
          <a:bodyPr/>
          <a:lstStyle/>
          <a:p>
            <a:r>
              <a:rPr lang="zh-CN" altLang="en-US" dirty="0" smtClean="0"/>
              <a:t>指引目录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登录帐号说明</a:t>
            </a:r>
            <a:endParaRPr lang="zh-CN" altLang="en-US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926246094"/>
              </p:ext>
            </p:extLst>
          </p:nvPr>
        </p:nvGraphicFramePr>
        <p:xfrm>
          <a:off x="2437385" y="1110160"/>
          <a:ext cx="7243949" cy="4376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7990"/>
            <a:ext cx="12212201" cy="58196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注册账号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555874" y="2509049"/>
            <a:ext cx="4421477" cy="128995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成员单位在省统一身份认证平台注册成功后，在地址栏重新输入：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hlinkClick r:id="rId4"/>
              </a:rPr>
              <a:t>http://online.gzcc.gov.cn/goweb/?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hlinkClick r:id="rId4"/>
              </a:rPr>
              <a:t>sx=hyzl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输入账号密码登陆后，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系统会自动跳转到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广州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市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建筑业行业自律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管理系统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29460" y="4217950"/>
            <a:ext cx="1574276" cy="29392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5"/>
          <p:cNvCxnSpPr>
            <a:stCxn id="6" idx="1"/>
            <a:endCxn id="5" idx="0"/>
          </p:cNvCxnSpPr>
          <p:nvPr/>
        </p:nvCxnSpPr>
        <p:spPr>
          <a:xfrm rot="10800000">
            <a:off x="2766614" y="2509049"/>
            <a:ext cx="3162847" cy="1855862"/>
          </a:xfrm>
          <a:prstGeom prst="bentConnector4">
            <a:avLst>
              <a:gd name="adj1" fmla="val 15051"/>
              <a:gd name="adj2" fmla="val 112318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59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2020"/>
            <a:ext cx="12192000" cy="6016499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登陆系统</a:t>
            </a:r>
            <a:endParaRPr lang="zh-CN" altLang="en-US" dirty="0"/>
          </a:p>
        </p:txBody>
      </p: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39829" y="1036947"/>
            <a:ext cx="5521985" cy="2171357"/>
            <a:chOff x="-828253" y="2067957"/>
            <a:chExt cx="6117339" cy="2171559"/>
          </a:xfrm>
        </p:grpSpPr>
        <p:sp>
          <p:nvSpPr>
            <p:cNvPr id="4" name="圆角矩形 3"/>
            <p:cNvSpPr/>
            <p:nvPr/>
          </p:nvSpPr>
          <p:spPr>
            <a:xfrm>
              <a:off x="18786" y="2067957"/>
              <a:ext cx="2983249" cy="358252"/>
            </a:xfrm>
            <a:prstGeom prst="roundRect">
              <a:avLst/>
            </a:prstGeom>
            <a:solidFill>
              <a:schemeClr val="bg2">
                <a:lumMod val="90000"/>
                <a:alpha val="12000"/>
              </a:schemeClr>
            </a:solidFill>
            <a:ln w="28575">
              <a:solidFill>
                <a:srgbClr val="FF0000"/>
              </a:solidFill>
            </a:ln>
            <a:effectLst>
              <a:outerShdw blurRad="50800" dist="50800" dir="5400000" algn="ctr" rotWithShape="0">
                <a:srgbClr val="000000">
                  <a:alpha val="49000"/>
                </a:srgbClr>
              </a:outerShdw>
              <a:reflection stA="9900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-828253" y="3328128"/>
              <a:ext cx="6117339" cy="911388"/>
            </a:xfrm>
            <a:prstGeom prst="roundRect">
              <a:avLst/>
            </a:prstGeom>
            <a:solidFill>
              <a:schemeClr val="bg2">
                <a:lumMod val="90000"/>
                <a:alpha val="12000"/>
              </a:schemeClr>
            </a:solidFill>
            <a:ln w="28575">
              <a:solidFill>
                <a:srgbClr val="FF0000"/>
              </a:solidFill>
            </a:ln>
            <a:effectLst>
              <a:outerShdw blurRad="50800" dist="50800" dir="5400000" algn="ctr" rotWithShape="0">
                <a:srgbClr val="000000">
                  <a:alpha val="49000"/>
                </a:srgbClr>
              </a:outerShdw>
              <a:reflection stA="9900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1</a:t>
              </a:r>
              <a:r>
                <a:rPr lang="zh-CN" altLang="en-US" dirty="0"/>
                <a:t>、地址栏</a:t>
              </a:r>
              <a:r>
                <a:rPr lang="zh-CN" altLang="en-US" dirty="0">
                  <a:solidFill>
                    <a:schemeClr val="bg1"/>
                  </a:solidFill>
                </a:rPr>
                <a:t>输入 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</a:rPr>
                <a:t>http://online.gzcc.gov.cn/goweb/?sx=hyzl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肘形连接符 14"/>
            <p:cNvCxnSpPr>
              <a:stCxn id="4" idx="2"/>
              <a:endCxn id="5" idx="0"/>
            </p:cNvCxnSpPr>
            <p:nvPr/>
          </p:nvCxnSpPr>
          <p:spPr>
            <a:xfrm rot="16200000" flipH="1">
              <a:off x="1419455" y="2517165"/>
              <a:ext cx="901919" cy="72000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" name="圆角矩形 6"/>
          <p:cNvSpPr/>
          <p:nvPr/>
        </p:nvSpPr>
        <p:spPr bwMode="auto">
          <a:xfrm>
            <a:off x="6089834" y="2536875"/>
            <a:ext cx="4175956" cy="2029567"/>
          </a:xfrm>
          <a:prstGeom prst="roundRect">
            <a:avLst/>
          </a:prstGeom>
          <a:solidFill>
            <a:schemeClr val="bg2">
              <a:lumMod val="90000"/>
              <a:alpha val="12000"/>
            </a:schemeClr>
          </a:solidFill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  <a:reflection stA="9900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圆角矩形 7"/>
          <p:cNvSpPr/>
          <p:nvPr/>
        </p:nvSpPr>
        <p:spPr bwMode="auto">
          <a:xfrm>
            <a:off x="6217455" y="4982360"/>
            <a:ext cx="3831518" cy="447477"/>
          </a:xfrm>
          <a:prstGeom prst="roundRect">
            <a:avLst/>
          </a:prstGeom>
          <a:solidFill>
            <a:schemeClr val="bg2">
              <a:lumMod val="90000"/>
              <a:alpha val="12000"/>
            </a:schemeClr>
          </a:solidFill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  <a:reflection stA="9900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圆角矩形 9"/>
          <p:cNvSpPr/>
          <p:nvPr/>
        </p:nvSpPr>
        <p:spPr bwMode="auto">
          <a:xfrm>
            <a:off x="151687" y="3611326"/>
            <a:ext cx="2789476" cy="866406"/>
          </a:xfrm>
          <a:prstGeom prst="roundRect">
            <a:avLst/>
          </a:prstGeom>
          <a:solidFill>
            <a:schemeClr val="bg2">
              <a:lumMod val="90000"/>
              <a:alpha val="12000"/>
            </a:schemeClr>
          </a:solidFill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  <a:reflection stA="9900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/>
              <a:t>2</a:t>
            </a:r>
            <a:r>
              <a:rPr lang="zh-CN" altLang="en-US" sz="1800" dirty="0" smtClean="0"/>
              <a:t>、选择法人登录；</a:t>
            </a:r>
            <a:endParaRPr lang="en-US" altLang="zh-CN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/>
              <a:t>      输入</a:t>
            </a:r>
            <a:r>
              <a:rPr lang="zh-CN" altLang="en-US" sz="1800" dirty="0"/>
              <a:t>用户名和密码</a:t>
            </a:r>
            <a:endParaRPr lang="en-US" altLang="zh-CN" sz="1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1"/>
                </a:solidFill>
              </a:rPr>
              <a:t>      输入验证</a:t>
            </a:r>
            <a:r>
              <a:rPr lang="zh-CN" altLang="en-US" sz="1800" dirty="0">
                <a:solidFill>
                  <a:schemeClr val="bg1"/>
                </a:solidFill>
              </a:rPr>
              <a:t>码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178397" y="4572399"/>
            <a:ext cx="2736056" cy="435560"/>
          </a:xfrm>
          <a:prstGeom prst="roundRect">
            <a:avLst/>
          </a:prstGeom>
          <a:solidFill>
            <a:schemeClr val="bg2">
              <a:lumMod val="90000"/>
              <a:alpha val="12000"/>
            </a:schemeClr>
          </a:solidFill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  <a:reflection stA="9900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/>
              <a:t>3</a:t>
            </a:r>
            <a:r>
              <a:rPr lang="zh-CN" altLang="en-US" sz="1800" dirty="0"/>
              <a:t>、点击</a:t>
            </a:r>
            <a:r>
              <a:rPr lang="en-US" altLang="zh-CN" sz="1800" dirty="0"/>
              <a:t>【</a:t>
            </a:r>
            <a:r>
              <a:rPr lang="zh-CN" altLang="en-US" sz="1800" dirty="0"/>
              <a:t>登录</a:t>
            </a:r>
            <a:r>
              <a:rPr lang="en-US" altLang="zh-CN" sz="1800" dirty="0"/>
              <a:t>】</a:t>
            </a:r>
            <a:r>
              <a:rPr lang="zh-CN" altLang="en-US" sz="1800" dirty="0"/>
              <a:t>进系统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cxnSp>
        <p:nvCxnSpPr>
          <p:cNvPr id="16" name="肘形连接符 15"/>
          <p:cNvCxnSpPr>
            <a:stCxn id="7" idx="1"/>
            <a:endCxn id="10" idx="3"/>
          </p:cNvCxnSpPr>
          <p:nvPr/>
        </p:nvCxnSpPr>
        <p:spPr bwMode="auto">
          <a:xfrm rot="10800000" flipV="1">
            <a:off x="2941164" y="3551659"/>
            <a:ext cx="3148671" cy="49287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肘形连接符 18"/>
          <p:cNvCxnSpPr>
            <a:stCxn id="8" idx="1"/>
            <a:endCxn id="11" idx="3"/>
          </p:cNvCxnSpPr>
          <p:nvPr/>
        </p:nvCxnSpPr>
        <p:spPr bwMode="auto">
          <a:xfrm rot="10800000">
            <a:off x="2914453" y="4790179"/>
            <a:ext cx="3303002" cy="41592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267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4974</TotalTime>
  <Words>712</Words>
  <Application>Microsoft Office PowerPoint</Application>
  <PresentationFormat>宽屏</PresentationFormat>
  <Paragraphs>104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Gulim</vt:lpstr>
      <vt:lpstr>MS PGothic</vt:lpstr>
      <vt:lpstr>等线</vt:lpstr>
      <vt:lpstr>等线 Light</vt:lpstr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系统介绍</vt:lpstr>
      <vt:lpstr>指引目录</vt:lpstr>
      <vt:lpstr>使用前准备</vt:lpstr>
      <vt:lpstr>系统流程</vt:lpstr>
      <vt:lpstr>指引目录</vt:lpstr>
      <vt:lpstr>登录帐号说明</vt:lpstr>
      <vt:lpstr>注册账号</vt:lpstr>
      <vt:lpstr>登陆系统</vt:lpstr>
      <vt:lpstr>协会单位功能</vt:lpstr>
      <vt:lpstr>企业首页</vt:lpstr>
      <vt:lpstr>企业信息维护</vt:lpstr>
      <vt:lpstr>企业信息维护说明</vt:lpstr>
      <vt:lpstr>企业数据上报</vt:lpstr>
      <vt:lpstr>PowerPoint 演示文稿</vt:lpstr>
      <vt:lpstr>企业数据上报</vt:lpstr>
      <vt:lpstr>企业数据上报</vt:lpstr>
      <vt:lpstr>企业数据上报说明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ouyjie@qq.com</cp:lastModifiedBy>
  <cp:revision>2263</cp:revision>
  <dcterms:created xsi:type="dcterms:W3CDTF">2009-11-26T17:34:00Z</dcterms:created>
  <dcterms:modified xsi:type="dcterms:W3CDTF">2020-01-03T02:16:22Z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